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7"/>
  </p:notesMasterIdLst>
  <p:handoutMasterIdLst>
    <p:handoutMasterId r:id="rId28"/>
  </p:handoutMasterIdLst>
  <p:sldIdLst>
    <p:sldId id="256" r:id="rId2"/>
    <p:sldId id="390" r:id="rId3"/>
    <p:sldId id="388" r:id="rId4"/>
    <p:sldId id="456" r:id="rId5"/>
    <p:sldId id="459" r:id="rId6"/>
    <p:sldId id="391" r:id="rId7"/>
    <p:sldId id="457" r:id="rId8"/>
    <p:sldId id="455" r:id="rId9"/>
    <p:sldId id="392" r:id="rId10"/>
    <p:sldId id="393" r:id="rId11"/>
    <p:sldId id="395" r:id="rId12"/>
    <p:sldId id="444" r:id="rId13"/>
    <p:sldId id="394" r:id="rId14"/>
    <p:sldId id="397" r:id="rId15"/>
    <p:sldId id="399" r:id="rId16"/>
    <p:sldId id="445" r:id="rId17"/>
    <p:sldId id="446" r:id="rId18"/>
    <p:sldId id="454" r:id="rId19"/>
    <p:sldId id="447" r:id="rId20"/>
    <p:sldId id="448" r:id="rId21"/>
    <p:sldId id="451" r:id="rId22"/>
    <p:sldId id="449" r:id="rId23"/>
    <p:sldId id="450" r:id="rId24"/>
    <p:sldId id="453" r:id="rId25"/>
    <p:sldId id="452" r:id="rId26"/>
  </p:sldIdLst>
  <p:sldSz cx="12192000" cy="6858000"/>
  <p:notesSz cx="6934200" cy="9118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13" autoAdjust="0"/>
    <p:restoredTop sz="72836" autoAdjust="0"/>
  </p:normalViewPr>
  <p:slideViewPr>
    <p:cSldViewPr>
      <p:cViewPr varScale="1">
        <p:scale>
          <a:sx n="93" d="100"/>
          <a:sy n="93" d="100"/>
        </p:scale>
        <p:origin x="1560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ACCD92-B1BC-0A42-953B-F3E640C7BD29}" type="doc">
      <dgm:prSet loTypeId="urn:microsoft.com/office/officeart/2005/8/layout/arrow2" loCatId="process" qsTypeId="urn:microsoft.com/office/officeart/2005/8/quickstyle/simple4" qsCatId="simple" csTypeId="urn:microsoft.com/office/officeart/2005/8/colors/accent1_2" csCatId="accent1" phldr="1"/>
      <dgm:spPr/>
    </dgm:pt>
    <dgm:pt modelId="{38FC8F8D-C424-8146-9E56-AD1DDF760111}">
      <dgm:prSet phldrT="[Text]" custT="1"/>
      <dgm:spPr/>
      <dgm:t>
        <a:bodyPr/>
        <a:lstStyle/>
        <a:p>
          <a:r>
            <a:rPr lang="en-NZ" sz="1800" dirty="0"/>
            <a:t>Serial Processing</a:t>
          </a:r>
          <a:endParaRPr lang="en-US" sz="1800" dirty="0"/>
        </a:p>
      </dgm:t>
    </dgm:pt>
    <dgm:pt modelId="{D0A62D74-7E0B-B242-8B35-D7A6B1083D31}" type="parTrans" cxnId="{7D3C728B-F740-AC43-9F3A-C47B814E5089}">
      <dgm:prSet/>
      <dgm:spPr/>
      <dgm:t>
        <a:bodyPr/>
        <a:lstStyle/>
        <a:p>
          <a:endParaRPr lang="en-US"/>
        </a:p>
      </dgm:t>
    </dgm:pt>
    <dgm:pt modelId="{4BF9B6E4-5CE0-7C40-ACE9-2C6A5EA145F7}" type="sibTrans" cxnId="{7D3C728B-F740-AC43-9F3A-C47B814E5089}">
      <dgm:prSet/>
      <dgm:spPr/>
      <dgm:t>
        <a:bodyPr/>
        <a:lstStyle/>
        <a:p>
          <a:endParaRPr lang="en-US"/>
        </a:p>
      </dgm:t>
    </dgm:pt>
    <dgm:pt modelId="{D9810BAD-2715-BF45-BF3B-6AB8E45EE25A}">
      <dgm:prSet custT="1"/>
      <dgm:spPr/>
      <dgm:t>
        <a:bodyPr/>
        <a:lstStyle/>
        <a:p>
          <a:r>
            <a:rPr lang="en-NZ" sz="1800" dirty="0"/>
            <a:t>Simple Batch Systems</a:t>
          </a:r>
        </a:p>
      </dgm:t>
    </dgm:pt>
    <dgm:pt modelId="{A7494285-C8ED-F248-AEC8-913A1E2E837E}" type="parTrans" cxnId="{1DE82A49-0AB5-0347-85E5-B4E74FB74FCA}">
      <dgm:prSet/>
      <dgm:spPr/>
      <dgm:t>
        <a:bodyPr/>
        <a:lstStyle/>
        <a:p>
          <a:endParaRPr lang="en-US"/>
        </a:p>
      </dgm:t>
    </dgm:pt>
    <dgm:pt modelId="{3253F9A0-6251-A642-AE74-6B9C371975BC}" type="sibTrans" cxnId="{1DE82A49-0AB5-0347-85E5-B4E74FB74FCA}">
      <dgm:prSet/>
      <dgm:spPr/>
      <dgm:t>
        <a:bodyPr/>
        <a:lstStyle/>
        <a:p>
          <a:endParaRPr lang="en-US"/>
        </a:p>
      </dgm:t>
    </dgm:pt>
    <dgm:pt modelId="{A66F7EE8-B277-D248-99D3-4CD126540C8A}">
      <dgm:prSet custT="1"/>
      <dgm:spPr/>
      <dgm:t>
        <a:bodyPr/>
        <a:lstStyle/>
        <a:p>
          <a:r>
            <a:rPr lang="en-NZ" sz="1800" dirty="0"/>
            <a:t>Multiprogrammed Batch Systems</a:t>
          </a:r>
        </a:p>
      </dgm:t>
    </dgm:pt>
    <dgm:pt modelId="{38AC00E7-9EEB-AA46-92D7-B69F40E88CB4}" type="parTrans" cxnId="{451DF095-1C94-234D-A748-F8277292FC1F}">
      <dgm:prSet/>
      <dgm:spPr/>
      <dgm:t>
        <a:bodyPr/>
        <a:lstStyle/>
        <a:p>
          <a:endParaRPr lang="en-US"/>
        </a:p>
      </dgm:t>
    </dgm:pt>
    <dgm:pt modelId="{F51F151C-E8E6-534A-A204-713718F1E875}" type="sibTrans" cxnId="{451DF095-1C94-234D-A748-F8277292FC1F}">
      <dgm:prSet/>
      <dgm:spPr/>
      <dgm:t>
        <a:bodyPr/>
        <a:lstStyle/>
        <a:p>
          <a:endParaRPr lang="en-US"/>
        </a:p>
      </dgm:t>
    </dgm:pt>
    <dgm:pt modelId="{9386885E-542C-A045-80DD-541DAB382580}">
      <dgm:prSet custT="1"/>
      <dgm:spPr/>
      <dgm:t>
        <a:bodyPr/>
        <a:lstStyle/>
        <a:p>
          <a:r>
            <a:rPr lang="en-NZ" sz="1800" dirty="0"/>
            <a:t>Time Sharing Systems</a:t>
          </a:r>
        </a:p>
      </dgm:t>
    </dgm:pt>
    <dgm:pt modelId="{568757CA-AC16-7F43-B8F6-583978CFEC40}" type="parTrans" cxnId="{049F5EB9-BDD5-B249-B755-3016A45FC8DA}">
      <dgm:prSet/>
      <dgm:spPr/>
      <dgm:t>
        <a:bodyPr/>
        <a:lstStyle/>
        <a:p>
          <a:endParaRPr lang="en-US"/>
        </a:p>
      </dgm:t>
    </dgm:pt>
    <dgm:pt modelId="{B3B68821-6B75-224A-99DE-9B3A4C5EF08C}" type="sibTrans" cxnId="{049F5EB9-BDD5-B249-B755-3016A45FC8DA}">
      <dgm:prSet/>
      <dgm:spPr/>
      <dgm:t>
        <a:bodyPr/>
        <a:lstStyle/>
        <a:p>
          <a:endParaRPr lang="en-US"/>
        </a:p>
      </dgm:t>
    </dgm:pt>
    <dgm:pt modelId="{094A77E0-A09E-2B4F-9792-0313B70CB70F}" type="pres">
      <dgm:prSet presAssocID="{6EACCD92-B1BC-0A42-953B-F3E640C7BD29}" presName="arrowDiagram" presStyleCnt="0">
        <dgm:presLayoutVars>
          <dgm:chMax val="5"/>
          <dgm:dir/>
          <dgm:resizeHandles val="exact"/>
        </dgm:presLayoutVars>
      </dgm:prSet>
      <dgm:spPr/>
    </dgm:pt>
    <dgm:pt modelId="{7274B0A6-A780-AC4D-A192-A17A96D7D56B}" type="pres">
      <dgm:prSet presAssocID="{6EACCD92-B1BC-0A42-953B-F3E640C7BD29}" presName="arrow" presStyleLbl="bgShp" presStyleIdx="0" presStyleCnt="1"/>
      <dgm:spPr>
        <a:ln>
          <a:solidFill>
            <a:schemeClr val="accent1">
              <a:lumMod val="75000"/>
            </a:schemeClr>
          </a:solidFill>
        </a:ln>
      </dgm:spPr>
    </dgm:pt>
    <dgm:pt modelId="{AC30B1C0-E642-C343-9491-3D29EF5B9ACA}" type="pres">
      <dgm:prSet presAssocID="{6EACCD92-B1BC-0A42-953B-F3E640C7BD29}" presName="arrowDiagram4" presStyleCnt="0"/>
      <dgm:spPr/>
    </dgm:pt>
    <dgm:pt modelId="{14244A61-2F42-FE4C-B4AE-14F538A72BD4}" type="pres">
      <dgm:prSet presAssocID="{38FC8F8D-C424-8146-9E56-AD1DDF760111}" presName="bullet4a" presStyleLbl="node1" presStyleIdx="0" presStyleCnt="4"/>
      <dgm:spPr/>
    </dgm:pt>
    <dgm:pt modelId="{68990ADE-EECC-A843-9CB8-385F4DCE6884}" type="pres">
      <dgm:prSet presAssocID="{38FC8F8D-C424-8146-9E56-AD1DDF760111}" presName="textBox4a" presStyleLbl="revTx" presStyleIdx="0" presStyleCnt="4" custScaleX="139392" custScaleY="51143">
        <dgm:presLayoutVars>
          <dgm:bulletEnabled val="1"/>
        </dgm:presLayoutVars>
      </dgm:prSet>
      <dgm:spPr/>
    </dgm:pt>
    <dgm:pt modelId="{9AA8AB03-D64A-C342-B37C-4CCC9DA9EB94}" type="pres">
      <dgm:prSet presAssocID="{D9810BAD-2715-BF45-BF3B-6AB8E45EE25A}" presName="bullet4b" presStyleLbl="node1" presStyleIdx="1" presStyleCnt="4"/>
      <dgm:spPr/>
    </dgm:pt>
    <dgm:pt modelId="{CD842123-1D21-A749-9096-4D7D760BAAD9}" type="pres">
      <dgm:prSet presAssocID="{D9810BAD-2715-BF45-BF3B-6AB8E45EE25A}" presName="textBox4b" presStyleLbl="revTx" presStyleIdx="1" presStyleCnt="4" custScaleY="39942" custLinFactNeighborX="-4726" custLinFactNeighborY="-3817">
        <dgm:presLayoutVars>
          <dgm:bulletEnabled val="1"/>
        </dgm:presLayoutVars>
      </dgm:prSet>
      <dgm:spPr/>
    </dgm:pt>
    <dgm:pt modelId="{36778976-587A-8042-87A9-FC1C9FD954F8}" type="pres">
      <dgm:prSet presAssocID="{A66F7EE8-B277-D248-99D3-4CD126540C8A}" presName="bullet4c" presStyleLbl="node1" presStyleIdx="2" presStyleCnt="4"/>
      <dgm:spPr/>
    </dgm:pt>
    <dgm:pt modelId="{D9519E44-3DC2-2543-B587-8A3BE587954F}" type="pres">
      <dgm:prSet presAssocID="{A66F7EE8-B277-D248-99D3-4CD126540C8A}" presName="textBox4c" presStyleLbl="revTx" presStyleIdx="2" presStyleCnt="4" custScaleX="143550" custScaleY="26063" custLinFactNeighborX="-6990" custLinFactNeighborY="-16934">
        <dgm:presLayoutVars>
          <dgm:bulletEnabled val="1"/>
        </dgm:presLayoutVars>
      </dgm:prSet>
      <dgm:spPr/>
    </dgm:pt>
    <dgm:pt modelId="{6C5317EB-E0BB-C646-8AC7-1B8FB3CE6475}" type="pres">
      <dgm:prSet presAssocID="{9386885E-542C-A045-80DD-541DAB382580}" presName="bullet4d" presStyleLbl="node1" presStyleIdx="3" presStyleCnt="4"/>
      <dgm:spPr/>
    </dgm:pt>
    <dgm:pt modelId="{9DBEC3F6-5D1C-984A-A8A3-A5F0342491D8}" type="pres">
      <dgm:prSet presAssocID="{9386885E-542C-A045-80DD-541DAB382580}" presName="textBox4d" presStyleLbl="revTx" presStyleIdx="3" presStyleCnt="4" custScaleX="86877" custScaleY="31888" custLinFactNeighborX="-17456" custLinFactNeighborY="-17576">
        <dgm:presLayoutVars>
          <dgm:bulletEnabled val="1"/>
        </dgm:presLayoutVars>
      </dgm:prSet>
      <dgm:spPr/>
    </dgm:pt>
  </dgm:ptLst>
  <dgm:cxnLst>
    <dgm:cxn modelId="{77DD4D05-4A2C-2548-8A67-34DA06E7F5B4}" type="presOf" srcId="{D9810BAD-2715-BF45-BF3B-6AB8E45EE25A}" destId="{CD842123-1D21-A749-9096-4D7D760BAAD9}" srcOrd="0" destOrd="0" presId="urn:microsoft.com/office/officeart/2005/8/layout/arrow2"/>
    <dgm:cxn modelId="{3E504A08-8360-4748-9448-5005FB32FB43}" type="presOf" srcId="{6EACCD92-B1BC-0A42-953B-F3E640C7BD29}" destId="{094A77E0-A09E-2B4F-9792-0313B70CB70F}" srcOrd="0" destOrd="0" presId="urn:microsoft.com/office/officeart/2005/8/layout/arrow2"/>
    <dgm:cxn modelId="{F3303F31-4BB9-8A40-A098-6DBF21961942}" type="presOf" srcId="{38FC8F8D-C424-8146-9E56-AD1DDF760111}" destId="{68990ADE-EECC-A843-9CB8-385F4DCE6884}" srcOrd="0" destOrd="0" presId="urn:microsoft.com/office/officeart/2005/8/layout/arrow2"/>
    <dgm:cxn modelId="{E14BD441-62D3-0443-B5D4-A204B0B900B4}" type="presOf" srcId="{A66F7EE8-B277-D248-99D3-4CD126540C8A}" destId="{D9519E44-3DC2-2543-B587-8A3BE587954F}" srcOrd="0" destOrd="0" presId="urn:microsoft.com/office/officeart/2005/8/layout/arrow2"/>
    <dgm:cxn modelId="{1DE82A49-0AB5-0347-85E5-B4E74FB74FCA}" srcId="{6EACCD92-B1BC-0A42-953B-F3E640C7BD29}" destId="{D9810BAD-2715-BF45-BF3B-6AB8E45EE25A}" srcOrd="1" destOrd="0" parTransId="{A7494285-C8ED-F248-AEC8-913A1E2E837E}" sibTransId="{3253F9A0-6251-A642-AE74-6B9C371975BC}"/>
    <dgm:cxn modelId="{7D3C728B-F740-AC43-9F3A-C47B814E5089}" srcId="{6EACCD92-B1BC-0A42-953B-F3E640C7BD29}" destId="{38FC8F8D-C424-8146-9E56-AD1DDF760111}" srcOrd="0" destOrd="0" parTransId="{D0A62D74-7E0B-B242-8B35-D7A6B1083D31}" sibTransId="{4BF9B6E4-5CE0-7C40-ACE9-2C6A5EA145F7}"/>
    <dgm:cxn modelId="{451DF095-1C94-234D-A748-F8277292FC1F}" srcId="{6EACCD92-B1BC-0A42-953B-F3E640C7BD29}" destId="{A66F7EE8-B277-D248-99D3-4CD126540C8A}" srcOrd="2" destOrd="0" parTransId="{38AC00E7-9EEB-AA46-92D7-B69F40E88CB4}" sibTransId="{F51F151C-E8E6-534A-A204-713718F1E875}"/>
    <dgm:cxn modelId="{8B7828A2-F3D3-9A43-BCEB-AFF592D042DF}" type="presOf" srcId="{9386885E-542C-A045-80DD-541DAB382580}" destId="{9DBEC3F6-5D1C-984A-A8A3-A5F0342491D8}" srcOrd="0" destOrd="0" presId="urn:microsoft.com/office/officeart/2005/8/layout/arrow2"/>
    <dgm:cxn modelId="{049F5EB9-BDD5-B249-B755-3016A45FC8DA}" srcId="{6EACCD92-B1BC-0A42-953B-F3E640C7BD29}" destId="{9386885E-542C-A045-80DD-541DAB382580}" srcOrd="3" destOrd="0" parTransId="{568757CA-AC16-7F43-B8F6-583978CFEC40}" sibTransId="{B3B68821-6B75-224A-99DE-9B3A4C5EF08C}"/>
    <dgm:cxn modelId="{8EB62EE8-9113-A642-A49A-B2231F86C275}" type="presParOf" srcId="{094A77E0-A09E-2B4F-9792-0313B70CB70F}" destId="{7274B0A6-A780-AC4D-A192-A17A96D7D56B}" srcOrd="0" destOrd="0" presId="urn:microsoft.com/office/officeart/2005/8/layout/arrow2"/>
    <dgm:cxn modelId="{043189A7-F99E-0842-AB47-36E5F257A9BF}" type="presParOf" srcId="{094A77E0-A09E-2B4F-9792-0313B70CB70F}" destId="{AC30B1C0-E642-C343-9491-3D29EF5B9ACA}" srcOrd="1" destOrd="0" presId="urn:microsoft.com/office/officeart/2005/8/layout/arrow2"/>
    <dgm:cxn modelId="{230134E5-5FD6-6843-9BCD-39CE32D3F8BA}" type="presParOf" srcId="{AC30B1C0-E642-C343-9491-3D29EF5B9ACA}" destId="{14244A61-2F42-FE4C-B4AE-14F538A72BD4}" srcOrd="0" destOrd="0" presId="urn:microsoft.com/office/officeart/2005/8/layout/arrow2"/>
    <dgm:cxn modelId="{E94BAA03-8173-6A47-B61E-23B51BC8F0E7}" type="presParOf" srcId="{AC30B1C0-E642-C343-9491-3D29EF5B9ACA}" destId="{68990ADE-EECC-A843-9CB8-385F4DCE6884}" srcOrd="1" destOrd="0" presId="urn:microsoft.com/office/officeart/2005/8/layout/arrow2"/>
    <dgm:cxn modelId="{C3CE83C8-53C0-8243-A5CD-922B9B718AC3}" type="presParOf" srcId="{AC30B1C0-E642-C343-9491-3D29EF5B9ACA}" destId="{9AA8AB03-D64A-C342-B37C-4CCC9DA9EB94}" srcOrd="2" destOrd="0" presId="urn:microsoft.com/office/officeart/2005/8/layout/arrow2"/>
    <dgm:cxn modelId="{FCC1490F-15B2-8C4E-9590-1665BD8A9E84}" type="presParOf" srcId="{AC30B1C0-E642-C343-9491-3D29EF5B9ACA}" destId="{CD842123-1D21-A749-9096-4D7D760BAAD9}" srcOrd="3" destOrd="0" presId="urn:microsoft.com/office/officeart/2005/8/layout/arrow2"/>
    <dgm:cxn modelId="{9F45D405-4FA0-2040-B63B-BA90B4580720}" type="presParOf" srcId="{AC30B1C0-E642-C343-9491-3D29EF5B9ACA}" destId="{36778976-587A-8042-87A9-FC1C9FD954F8}" srcOrd="4" destOrd="0" presId="urn:microsoft.com/office/officeart/2005/8/layout/arrow2"/>
    <dgm:cxn modelId="{27B5F782-1A81-B54B-ACC7-18BF994297BE}" type="presParOf" srcId="{AC30B1C0-E642-C343-9491-3D29EF5B9ACA}" destId="{D9519E44-3DC2-2543-B587-8A3BE587954F}" srcOrd="5" destOrd="0" presId="urn:microsoft.com/office/officeart/2005/8/layout/arrow2"/>
    <dgm:cxn modelId="{24856FBF-5A8B-D04A-9ACB-F2B6E931DA9D}" type="presParOf" srcId="{AC30B1C0-E642-C343-9491-3D29EF5B9ACA}" destId="{6C5317EB-E0BB-C646-8AC7-1B8FB3CE6475}" srcOrd="6" destOrd="0" presId="urn:microsoft.com/office/officeart/2005/8/layout/arrow2"/>
    <dgm:cxn modelId="{FDEFA4DA-8B02-6340-9B28-2809C3A23253}" type="presParOf" srcId="{AC30B1C0-E642-C343-9491-3D29EF5B9ACA}" destId="{9DBEC3F6-5D1C-984A-A8A3-A5F0342491D8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468A96-8500-0942-9C3D-D79EED65E7DD}" type="doc">
      <dgm:prSet loTypeId="urn:microsoft.com/office/officeart/2005/8/layout/lProcess1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01AE691-BAA2-CF48-9CD6-6F30D27A0A1A}">
      <dgm:prSet custT="1"/>
      <dgm:spPr/>
      <dgm:t>
        <a:bodyPr/>
        <a:lstStyle/>
        <a:p>
          <a:pPr rtl="0"/>
          <a:r>
            <a:rPr lang="en-US" sz="2400" dirty="0">
              <a:latin typeface="Calibri" panose="020F0502020204030204" pitchFamily="34" charset="0"/>
            </a:rPr>
            <a:t>Special type of programming language used to provide instructions to the monitor</a:t>
          </a:r>
        </a:p>
      </dgm:t>
    </dgm:pt>
    <dgm:pt modelId="{BEA84F28-2AB8-754C-A71B-72BE9FB88AFD}" type="parTrans" cxnId="{28F2FBD1-5148-224F-B8D7-2BC0E66697A1}">
      <dgm:prSet/>
      <dgm:spPr/>
      <dgm:t>
        <a:bodyPr/>
        <a:lstStyle/>
        <a:p>
          <a:endParaRPr lang="en-US"/>
        </a:p>
      </dgm:t>
    </dgm:pt>
    <dgm:pt modelId="{52D8972A-53FD-2C43-B35B-EEA8ADB8AF61}" type="sibTrans" cxnId="{28F2FBD1-5148-224F-B8D7-2BC0E66697A1}">
      <dgm:prSet/>
      <dgm:spPr/>
      <dgm:t>
        <a:bodyPr/>
        <a:lstStyle/>
        <a:p>
          <a:endParaRPr lang="en-US"/>
        </a:p>
      </dgm:t>
    </dgm:pt>
    <dgm:pt modelId="{47AC663C-5EF9-B249-B59C-E82827E9216A}">
      <dgm:prSet custT="1"/>
      <dgm:spPr/>
      <dgm:t>
        <a:bodyPr/>
        <a:lstStyle/>
        <a:p>
          <a:pPr rtl="0"/>
          <a:r>
            <a:rPr lang="en-US" sz="3200">
              <a:latin typeface="Calibri" panose="020F0502020204030204" pitchFamily="34" charset="0"/>
            </a:rPr>
            <a:t>what compiler to use</a:t>
          </a:r>
          <a:endParaRPr lang="en-US" sz="3200" dirty="0">
            <a:latin typeface="Calibri" panose="020F0502020204030204" pitchFamily="34" charset="0"/>
          </a:endParaRPr>
        </a:p>
      </dgm:t>
    </dgm:pt>
    <dgm:pt modelId="{33026B69-F19C-AB4B-B55A-B76B2321851D}" type="parTrans" cxnId="{6AAF62DC-54EB-8043-BE9B-8C131EF093AC}">
      <dgm:prSet/>
      <dgm:spPr/>
      <dgm:t>
        <a:bodyPr/>
        <a:lstStyle/>
        <a:p>
          <a:endParaRPr lang="en-US" dirty="0"/>
        </a:p>
      </dgm:t>
    </dgm:pt>
    <dgm:pt modelId="{AE47F88A-3955-A040-951A-26F708AF38AA}" type="sibTrans" cxnId="{6AAF62DC-54EB-8043-BE9B-8C131EF093AC}">
      <dgm:prSet/>
      <dgm:spPr/>
      <dgm:t>
        <a:bodyPr/>
        <a:lstStyle/>
        <a:p>
          <a:endParaRPr lang="en-US" dirty="0"/>
        </a:p>
      </dgm:t>
    </dgm:pt>
    <dgm:pt modelId="{C865A489-D17D-7946-8F61-866F669A3771}">
      <dgm:prSet custT="1"/>
      <dgm:spPr/>
      <dgm:t>
        <a:bodyPr/>
        <a:lstStyle/>
        <a:p>
          <a:pPr rtl="0"/>
          <a:r>
            <a:rPr lang="en-US" sz="3200">
              <a:latin typeface="Calibri" panose="020F0502020204030204" pitchFamily="34" charset="0"/>
            </a:rPr>
            <a:t>what data to use</a:t>
          </a:r>
          <a:endParaRPr lang="en-US" sz="3200" dirty="0">
            <a:latin typeface="Calibri" panose="020F0502020204030204" pitchFamily="34" charset="0"/>
          </a:endParaRPr>
        </a:p>
      </dgm:t>
    </dgm:pt>
    <dgm:pt modelId="{2F268175-680E-1148-9A2B-5E3771A3FBD5}" type="parTrans" cxnId="{A1A34920-A38C-5647-9F3E-F3A97B7AC4A8}">
      <dgm:prSet/>
      <dgm:spPr/>
      <dgm:t>
        <a:bodyPr/>
        <a:lstStyle/>
        <a:p>
          <a:endParaRPr lang="en-US"/>
        </a:p>
      </dgm:t>
    </dgm:pt>
    <dgm:pt modelId="{7149B0AB-26FA-4D43-A407-4BE2084B3233}" type="sibTrans" cxnId="{A1A34920-A38C-5647-9F3E-F3A97B7AC4A8}">
      <dgm:prSet/>
      <dgm:spPr/>
      <dgm:t>
        <a:bodyPr/>
        <a:lstStyle/>
        <a:p>
          <a:endParaRPr lang="en-US"/>
        </a:p>
      </dgm:t>
    </dgm:pt>
    <dgm:pt modelId="{656261AF-C218-764F-8A23-9CF03191C293}" type="pres">
      <dgm:prSet presAssocID="{E5468A96-8500-0942-9C3D-D79EED65E7DD}" presName="Name0" presStyleCnt="0">
        <dgm:presLayoutVars>
          <dgm:dir/>
          <dgm:animLvl val="lvl"/>
          <dgm:resizeHandles val="exact"/>
        </dgm:presLayoutVars>
      </dgm:prSet>
      <dgm:spPr/>
    </dgm:pt>
    <dgm:pt modelId="{E26C79A8-4B13-5F4D-8CE6-3F571A961C57}" type="pres">
      <dgm:prSet presAssocID="{901AE691-BAA2-CF48-9CD6-6F30D27A0A1A}" presName="vertFlow" presStyleCnt="0"/>
      <dgm:spPr/>
    </dgm:pt>
    <dgm:pt modelId="{94E20ED8-9E78-0743-A964-AB099207626E}" type="pres">
      <dgm:prSet presAssocID="{901AE691-BAA2-CF48-9CD6-6F30D27A0A1A}" presName="header" presStyleLbl="node1" presStyleIdx="0" presStyleCnt="1"/>
      <dgm:spPr/>
    </dgm:pt>
    <dgm:pt modelId="{A5A3E6ED-4CCD-E54E-9A1B-DA75B953AAEA}" type="pres">
      <dgm:prSet presAssocID="{33026B69-F19C-AB4B-B55A-B76B2321851D}" presName="parTrans" presStyleLbl="sibTrans2D1" presStyleIdx="0" presStyleCnt="2"/>
      <dgm:spPr/>
    </dgm:pt>
    <dgm:pt modelId="{569CB027-7CF0-9B4D-84C1-093791E27A8E}" type="pres">
      <dgm:prSet presAssocID="{47AC663C-5EF9-B249-B59C-E82827E9216A}" presName="child" presStyleLbl="alignAccFollowNode1" presStyleIdx="0" presStyleCnt="2">
        <dgm:presLayoutVars>
          <dgm:chMax val="0"/>
          <dgm:bulletEnabled val="1"/>
        </dgm:presLayoutVars>
      </dgm:prSet>
      <dgm:spPr/>
    </dgm:pt>
    <dgm:pt modelId="{161882D6-7C8A-B249-8241-DD2C41894718}" type="pres">
      <dgm:prSet presAssocID="{AE47F88A-3955-A040-951A-26F708AF38AA}" presName="sibTrans" presStyleLbl="sibTrans2D1" presStyleIdx="1" presStyleCnt="2"/>
      <dgm:spPr/>
    </dgm:pt>
    <dgm:pt modelId="{5951BF98-9B04-6B4B-B2C9-5892F2A4DC9C}" type="pres">
      <dgm:prSet presAssocID="{C865A489-D17D-7946-8F61-866F669A3771}" presName="child" presStyleLbl="alignAccFollowNode1" presStyleIdx="1" presStyleCnt="2">
        <dgm:presLayoutVars>
          <dgm:chMax val="0"/>
          <dgm:bulletEnabled val="1"/>
        </dgm:presLayoutVars>
      </dgm:prSet>
      <dgm:spPr/>
    </dgm:pt>
  </dgm:ptLst>
  <dgm:cxnLst>
    <dgm:cxn modelId="{A1A34920-A38C-5647-9F3E-F3A97B7AC4A8}" srcId="{901AE691-BAA2-CF48-9CD6-6F30D27A0A1A}" destId="{C865A489-D17D-7946-8F61-866F669A3771}" srcOrd="1" destOrd="0" parTransId="{2F268175-680E-1148-9A2B-5E3771A3FBD5}" sibTransId="{7149B0AB-26FA-4D43-A407-4BE2084B3233}"/>
    <dgm:cxn modelId="{8AA54538-76F6-44A8-9E3E-F5ACC292020C}" type="presOf" srcId="{AE47F88A-3955-A040-951A-26F708AF38AA}" destId="{161882D6-7C8A-B249-8241-DD2C41894718}" srcOrd="0" destOrd="0" presId="urn:microsoft.com/office/officeart/2005/8/layout/lProcess1"/>
    <dgm:cxn modelId="{EA72CB4A-C7C8-473D-BFF5-C3DA2A6DFB11}" type="presOf" srcId="{E5468A96-8500-0942-9C3D-D79EED65E7DD}" destId="{656261AF-C218-764F-8A23-9CF03191C293}" srcOrd="0" destOrd="0" presId="urn:microsoft.com/office/officeart/2005/8/layout/lProcess1"/>
    <dgm:cxn modelId="{6DFEC18B-CBA4-4692-BA26-25A79DA272B6}" type="presOf" srcId="{901AE691-BAA2-CF48-9CD6-6F30D27A0A1A}" destId="{94E20ED8-9E78-0743-A964-AB099207626E}" srcOrd="0" destOrd="0" presId="urn:microsoft.com/office/officeart/2005/8/layout/lProcess1"/>
    <dgm:cxn modelId="{269474CA-5CB9-4EDA-8AD2-EBF739B8D9ED}" type="presOf" srcId="{47AC663C-5EF9-B249-B59C-E82827E9216A}" destId="{569CB027-7CF0-9B4D-84C1-093791E27A8E}" srcOrd="0" destOrd="0" presId="urn:microsoft.com/office/officeart/2005/8/layout/lProcess1"/>
    <dgm:cxn modelId="{0146FBCB-04B9-40F9-99B4-CE96FA64F7CA}" type="presOf" srcId="{33026B69-F19C-AB4B-B55A-B76B2321851D}" destId="{A5A3E6ED-4CCD-E54E-9A1B-DA75B953AAEA}" srcOrd="0" destOrd="0" presId="urn:microsoft.com/office/officeart/2005/8/layout/lProcess1"/>
    <dgm:cxn modelId="{28F2FBD1-5148-224F-B8D7-2BC0E66697A1}" srcId="{E5468A96-8500-0942-9C3D-D79EED65E7DD}" destId="{901AE691-BAA2-CF48-9CD6-6F30D27A0A1A}" srcOrd="0" destOrd="0" parTransId="{BEA84F28-2AB8-754C-A71B-72BE9FB88AFD}" sibTransId="{52D8972A-53FD-2C43-B35B-EEA8ADB8AF61}"/>
    <dgm:cxn modelId="{E229FADA-9F95-433E-8DD4-2192DD0ABB49}" type="presOf" srcId="{C865A489-D17D-7946-8F61-866F669A3771}" destId="{5951BF98-9B04-6B4B-B2C9-5892F2A4DC9C}" srcOrd="0" destOrd="0" presId="urn:microsoft.com/office/officeart/2005/8/layout/lProcess1"/>
    <dgm:cxn modelId="{6AAF62DC-54EB-8043-BE9B-8C131EF093AC}" srcId="{901AE691-BAA2-CF48-9CD6-6F30D27A0A1A}" destId="{47AC663C-5EF9-B249-B59C-E82827E9216A}" srcOrd="0" destOrd="0" parTransId="{33026B69-F19C-AB4B-B55A-B76B2321851D}" sibTransId="{AE47F88A-3955-A040-951A-26F708AF38AA}"/>
    <dgm:cxn modelId="{FCFBFD29-DDD7-456D-B5E2-01364E05D711}" type="presParOf" srcId="{656261AF-C218-764F-8A23-9CF03191C293}" destId="{E26C79A8-4B13-5F4D-8CE6-3F571A961C57}" srcOrd="0" destOrd="0" presId="urn:microsoft.com/office/officeart/2005/8/layout/lProcess1"/>
    <dgm:cxn modelId="{1E3568DB-F9A9-4571-BEF4-72B9A7DE087B}" type="presParOf" srcId="{E26C79A8-4B13-5F4D-8CE6-3F571A961C57}" destId="{94E20ED8-9E78-0743-A964-AB099207626E}" srcOrd="0" destOrd="0" presId="urn:microsoft.com/office/officeart/2005/8/layout/lProcess1"/>
    <dgm:cxn modelId="{5FC0FE43-4AD5-4EA6-A9C6-4CB446F80CBE}" type="presParOf" srcId="{E26C79A8-4B13-5F4D-8CE6-3F571A961C57}" destId="{A5A3E6ED-4CCD-E54E-9A1B-DA75B953AAEA}" srcOrd="1" destOrd="0" presId="urn:microsoft.com/office/officeart/2005/8/layout/lProcess1"/>
    <dgm:cxn modelId="{4AB3F1C9-7CA7-4D54-B387-515BB14C0DCA}" type="presParOf" srcId="{E26C79A8-4B13-5F4D-8CE6-3F571A961C57}" destId="{569CB027-7CF0-9B4D-84C1-093791E27A8E}" srcOrd="2" destOrd="0" presId="urn:microsoft.com/office/officeart/2005/8/layout/lProcess1"/>
    <dgm:cxn modelId="{6009B99D-65E5-464F-8C86-F2407AB234DA}" type="presParOf" srcId="{E26C79A8-4B13-5F4D-8CE6-3F571A961C57}" destId="{161882D6-7C8A-B249-8241-DD2C41894718}" srcOrd="3" destOrd="0" presId="urn:microsoft.com/office/officeart/2005/8/layout/lProcess1"/>
    <dgm:cxn modelId="{6AD30830-E6CA-4BC5-8489-902F4B0351AE}" type="presParOf" srcId="{E26C79A8-4B13-5F4D-8CE6-3F571A961C57}" destId="{5951BF98-9B04-6B4B-B2C9-5892F2A4DC9C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74B0A6-A780-AC4D-A192-A17A96D7D56B}">
      <dsp:nvSpPr>
        <dsp:cNvPr id="0" name=""/>
        <dsp:cNvSpPr/>
      </dsp:nvSpPr>
      <dsp:spPr>
        <a:xfrm>
          <a:off x="150448" y="0"/>
          <a:ext cx="6099904" cy="381244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244A61-2F42-FE4C-B4AE-14F538A72BD4}">
      <dsp:nvSpPr>
        <dsp:cNvPr id="0" name=""/>
        <dsp:cNvSpPr/>
      </dsp:nvSpPr>
      <dsp:spPr>
        <a:xfrm>
          <a:off x="751288" y="2834930"/>
          <a:ext cx="140297" cy="1402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990ADE-EECC-A843-9CB8-385F4DCE6884}">
      <dsp:nvSpPr>
        <dsp:cNvPr id="0" name=""/>
        <dsp:cNvSpPr/>
      </dsp:nvSpPr>
      <dsp:spPr>
        <a:xfrm>
          <a:off x="615991" y="3126733"/>
          <a:ext cx="1453975" cy="464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341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kern="1200" dirty="0"/>
            <a:t>Serial Processing</a:t>
          </a:r>
          <a:endParaRPr lang="en-US" sz="1800" kern="1200" dirty="0"/>
        </a:p>
      </dsp:txBody>
      <dsp:txXfrm>
        <a:off x="615991" y="3126733"/>
        <a:ext cx="1453975" cy="464051"/>
      </dsp:txXfrm>
    </dsp:sp>
    <dsp:sp modelId="{9AA8AB03-D64A-C342-B37C-4CCC9DA9EB94}">
      <dsp:nvSpPr>
        <dsp:cNvPr id="0" name=""/>
        <dsp:cNvSpPr/>
      </dsp:nvSpPr>
      <dsp:spPr>
        <a:xfrm>
          <a:off x="1742522" y="1948156"/>
          <a:ext cx="243996" cy="2439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842123-1D21-A749-9096-4D7D760BAAD9}">
      <dsp:nvSpPr>
        <dsp:cNvPr id="0" name=""/>
        <dsp:cNvSpPr/>
      </dsp:nvSpPr>
      <dsp:spPr>
        <a:xfrm>
          <a:off x="1803981" y="2526842"/>
          <a:ext cx="1280979" cy="695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289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kern="1200" dirty="0"/>
            <a:t>Simple Batch Systems</a:t>
          </a:r>
        </a:p>
      </dsp:txBody>
      <dsp:txXfrm>
        <a:off x="1803981" y="2526842"/>
        <a:ext cx="1280979" cy="695903"/>
      </dsp:txXfrm>
    </dsp:sp>
    <dsp:sp modelId="{36778976-587A-8042-87A9-FC1C9FD954F8}">
      <dsp:nvSpPr>
        <dsp:cNvPr id="0" name=""/>
        <dsp:cNvSpPr/>
      </dsp:nvSpPr>
      <dsp:spPr>
        <a:xfrm>
          <a:off x="3008253" y="1294704"/>
          <a:ext cx="323294" cy="32329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519E44-3DC2-2543-B587-8A3BE587954F}">
      <dsp:nvSpPr>
        <dsp:cNvPr id="0" name=""/>
        <dsp:cNvSpPr/>
      </dsp:nvSpPr>
      <dsp:spPr>
        <a:xfrm>
          <a:off x="2801426" y="1928382"/>
          <a:ext cx="1838846" cy="614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307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kern="1200" dirty="0"/>
            <a:t>Multiprogrammed Batch Systems</a:t>
          </a:r>
        </a:p>
      </dsp:txBody>
      <dsp:txXfrm>
        <a:off x="2801426" y="1928382"/>
        <a:ext cx="1838846" cy="614067"/>
      </dsp:txXfrm>
    </dsp:sp>
    <dsp:sp modelId="{6C5317EB-E0BB-C646-8AC7-1B8FB3CE6475}">
      <dsp:nvSpPr>
        <dsp:cNvPr id="0" name=""/>
        <dsp:cNvSpPr/>
      </dsp:nvSpPr>
      <dsp:spPr>
        <a:xfrm>
          <a:off x="4386831" y="862373"/>
          <a:ext cx="433093" cy="4330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BEC3F6-5D1C-984A-A8A3-A5F0342491D8}">
      <dsp:nvSpPr>
        <dsp:cNvPr id="0" name=""/>
        <dsp:cNvSpPr/>
      </dsp:nvSpPr>
      <dsp:spPr>
        <a:xfrm>
          <a:off x="4463821" y="1529404"/>
          <a:ext cx="1112876" cy="87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487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kern="1200" dirty="0"/>
            <a:t>Time Sharing Systems</a:t>
          </a:r>
        </a:p>
      </dsp:txBody>
      <dsp:txXfrm>
        <a:off x="4463821" y="1529404"/>
        <a:ext cx="1112876" cy="871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20ED8-9E78-0743-A964-AB099207626E}">
      <dsp:nvSpPr>
        <dsp:cNvPr id="0" name=""/>
        <dsp:cNvSpPr/>
      </dsp:nvSpPr>
      <dsp:spPr>
        <a:xfrm>
          <a:off x="1863161" y="1781"/>
          <a:ext cx="4147676" cy="10369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" panose="020F0502020204030204" pitchFamily="34" charset="0"/>
            </a:rPr>
            <a:t>Special type of programming language used to provide instructions to the monitor</a:t>
          </a:r>
        </a:p>
      </dsp:txBody>
      <dsp:txXfrm>
        <a:off x="1893531" y="32151"/>
        <a:ext cx="4086936" cy="976179"/>
      </dsp:txXfrm>
    </dsp:sp>
    <dsp:sp modelId="{A5A3E6ED-4CCD-E54E-9A1B-DA75B953AAEA}">
      <dsp:nvSpPr>
        <dsp:cNvPr id="0" name=""/>
        <dsp:cNvSpPr/>
      </dsp:nvSpPr>
      <dsp:spPr>
        <a:xfrm rot="5400000">
          <a:off x="3846269" y="1129430"/>
          <a:ext cx="181460" cy="18146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9CB027-7CF0-9B4D-84C1-093791E27A8E}">
      <dsp:nvSpPr>
        <dsp:cNvPr id="0" name=""/>
        <dsp:cNvSpPr/>
      </dsp:nvSpPr>
      <dsp:spPr>
        <a:xfrm>
          <a:off x="1863161" y="1401621"/>
          <a:ext cx="4147676" cy="103691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alibri" panose="020F0502020204030204" pitchFamily="34" charset="0"/>
            </a:rPr>
            <a:t>what compiler to use</a:t>
          </a:r>
          <a:endParaRPr lang="en-US" sz="3200" kern="1200" dirty="0">
            <a:latin typeface="Calibri" panose="020F0502020204030204" pitchFamily="34" charset="0"/>
          </a:endParaRPr>
        </a:p>
      </dsp:txBody>
      <dsp:txXfrm>
        <a:off x="1893531" y="1431991"/>
        <a:ext cx="4086936" cy="976179"/>
      </dsp:txXfrm>
    </dsp:sp>
    <dsp:sp modelId="{161882D6-7C8A-B249-8241-DD2C41894718}">
      <dsp:nvSpPr>
        <dsp:cNvPr id="0" name=""/>
        <dsp:cNvSpPr/>
      </dsp:nvSpPr>
      <dsp:spPr>
        <a:xfrm rot="5400000">
          <a:off x="3846269" y="2529271"/>
          <a:ext cx="181460" cy="18146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51BF98-9B04-6B4B-B2C9-5892F2A4DC9C}">
      <dsp:nvSpPr>
        <dsp:cNvPr id="0" name=""/>
        <dsp:cNvSpPr/>
      </dsp:nvSpPr>
      <dsp:spPr>
        <a:xfrm>
          <a:off x="1863161" y="2801462"/>
          <a:ext cx="4147676" cy="103691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alibri" panose="020F0502020204030204" pitchFamily="34" charset="0"/>
            </a:rPr>
            <a:t>what data to use</a:t>
          </a:r>
          <a:endParaRPr lang="en-US" sz="3200" kern="1200" dirty="0">
            <a:latin typeface="Calibri" panose="020F0502020204030204" pitchFamily="34" charset="0"/>
          </a:endParaRPr>
        </a:p>
      </dsp:txBody>
      <dsp:txXfrm>
        <a:off x="1893531" y="2831832"/>
        <a:ext cx="4086936" cy="976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556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556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76539-D5F1-0442-8521-A1E6BF1A4057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61400"/>
            <a:ext cx="3005138" cy="4556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475" y="8661400"/>
            <a:ext cx="3005138" cy="4556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7BFA7-A524-1442-8F13-9F610FB29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766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25" y="684213"/>
            <a:ext cx="6076950" cy="3419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30700"/>
            <a:ext cx="508635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62988"/>
            <a:ext cx="3005138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662988"/>
            <a:ext cx="3005137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3DB2B12-9717-4205-B63F-3338FD21AE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662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pplication_programming_interfac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Source_code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E1DFFC-7606-4592-96E5-4CB87CC2AB22}" type="slidenum">
              <a:rPr lang="en-US" altLang="en-US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38" tIns="44425" rIns="90438" bIns="44425"/>
          <a:lstStyle/>
          <a:p>
            <a:pPr eaLnBrk="1" hangingPunct="1"/>
            <a:r>
              <a:rPr lang="en-US" altLang="zh-CN" dirty="0"/>
              <a:t>15 min Lec01b-Project 1 Overview</a:t>
            </a:r>
          </a:p>
          <a:p>
            <a:pPr eaLnBrk="1" hangingPunct="1"/>
            <a:r>
              <a:rPr lang="en-US" altLang="zh-CN" dirty="0"/>
              <a:t>35</a:t>
            </a:r>
            <a:r>
              <a:rPr lang="en-US" altLang="zh-CN" baseline="0" dirty="0"/>
              <a:t> min slides 1-17</a:t>
            </a:r>
          </a:p>
          <a:p>
            <a:pPr eaLnBrk="1" hangingPunct="1"/>
            <a:r>
              <a:rPr lang="en-US" altLang="zh-CN" baseline="0" dirty="0"/>
              <a:t>Ex 4 and 5 will be covered on Lec01c (i.e., 03)</a:t>
            </a:r>
            <a:endParaRPr lang="en-US" altLang="zh-CN" dirty="0"/>
          </a:p>
        </p:txBody>
      </p:sp>
      <p:sp>
        <p:nvSpPr>
          <p:cNvPr id="327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4213"/>
            <a:ext cx="6076950" cy="341947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941590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ABIs differ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pplication programming interface"/>
              </a:rPr>
              <a:t>application programming interfaces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(APIs), which similarly define interfaces between program components, but at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ource code"/>
              </a:rPr>
              <a:t>source code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level.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2.1 also indicates three key interfaces in a typical computer system: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Instruction set architecture (ISA) : The ISA defines the repertoire of machine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language instructions that a computer can follow. This interface is the boundary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hardware and software. Note that both application programs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utilities may access the ISA directly. For these programs, a subset of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instruction repertoire is available (user ISA). The OS has access to additional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language instructions that deal with managing system resources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(system ISA).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 binary interface (ABI) : The ABI defines a standard for binary</a:t>
            </a:r>
          </a:p>
          <a:p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Reference: https://</a:t>
            </a:r>
            <a:r>
              <a:rPr lang="en-US" sz="1200" b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en.wikipedia.org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/wiki/</a:t>
            </a:r>
            <a:r>
              <a:rPr lang="en-US" sz="1200" b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Application_binary_interface</a:t>
            </a:r>
            <a:endParaRPr lang="en-US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portability across programs. The ABI defines the system call interface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operating system and the hardware resources and services available in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through the user ISA.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computer software, an application binary interface (ABI) is the interface between two program modules, one of which is often a library o</a:t>
            </a:r>
            <a:r>
              <a:rPr lang="en-US" altLang="zh-CN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operating system, at the level of machine code.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 programming interface (API) : The API gives a program access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hardware resources and services available in a system through the user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ISA supplemented with high-level language (HLL) library calls. Any system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calls are usually performed through libraries. Using an API enables application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to be ported easily, through recompilation, to other systems that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 the same API.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suite of system management daemons, libraries, and utilities designed as a central management and configuration platform for the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Linuxcomputer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operating system. Described by its authors as a "basic building block" for an operating system,[5]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primarily aims to replace the Linux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initsystem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(the first process executed in user space during the Linux startup process) inherited from UNIX System V and Berkeley Software Distribution(BSD). The name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adheres to the Unix convention of making daemons easier to distinguish by having the letter d as the last letter of the filename.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625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8538" cy="3419475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220" y="4331958"/>
            <a:ext cx="5547360" cy="41030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lIns="92438" tIns="46219" rIns="92438" bIns="46219" anchor="t"/>
          <a:lstStyle/>
          <a:p>
            <a:r>
              <a:rPr lang="en-US" dirty="0">
                <a:latin typeface="Helvetica" charset="0"/>
                <a:ea typeface="MS PGothic" charset="0"/>
              </a:rPr>
              <a:t>When power initialized on system, execution starts at a fixed memory location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Firmware ROM used to hold initial boot code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Operating system must be made available to hardware so hardware can start it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Small piece of code –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bootstrap loader</a:t>
            </a:r>
            <a:r>
              <a:rPr lang="en-US" dirty="0">
                <a:latin typeface="Helvetica" charset="0"/>
                <a:ea typeface="MS PGothic" charset="0"/>
              </a:rPr>
              <a:t>, stored in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ROM</a:t>
            </a:r>
            <a:r>
              <a:rPr lang="en-US" dirty="0">
                <a:latin typeface="Helvetica" charset="0"/>
                <a:ea typeface="MS PGothic" charset="0"/>
              </a:rPr>
              <a:t> or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EEPROM</a:t>
            </a:r>
            <a:r>
              <a:rPr lang="en-US" dirty="0">
                <a:latin typeface="Helvetica" charset="0"/>
                <a:ea typeface="MS PGothic" charset="0"/>
              </a:rPr>
              <a:t> locates the kernel, loads it into memory, and starts it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Sometimes two-step process where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boot block </a:t>
            </a:r>
            <a:r>
              <a:rPr lang="en-US" dirty="0">
                <a:latin typeface="Helvetica" charset="0"/>
                <a:ea typeface="MS PGothic" charset="0"/>
              </a:rPr>
              <a:t>at fixed location loaded by ROM code, which loads bootstrap loader from disk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Common bootstrap loader,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GRUB</a:t>
            </a:r>
            <a:r>
              <a:rPr lang="en-US" dirty="0">
                <a:latin typeface="Helvetica" charset="0"/>
                <a:ea typeface="MS PGothic" charset="0"/>
              </a:rPr>
              <a:t>, allows selection of kernel from multiple disks, versions, kernel options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Kernel loads and system is then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running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601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8538" cy="3419475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220" y="4331958"/>
            <a:ext cx="5547360" cy="41030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lIns="92438" tIns="46219" rIns="92438" bIns="46219" anchor="t"/>
          <a:lstStyle/>
          <a:p>
            <a:pPr marL="171450" indent="-171450">
              <a:buFont typeface="Arial"/>
              <a:buChar char="•"/>
            </a:pPr>
            <a:r>
              <a:rPr lang="en-US" dirty="0">
                <a:latin typeface="Calibri"/>
                <a:ea typeface="MS PGothic" charset="0"/>
                <a:cs typeface="Calibri"/>
              </a:rPr>
              <a:t>Interrupt transfers control to the interrupt service routine through the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interrupt</a:t>
            </a:r>
            <a:r>
              <a:rPr lang="en-US" i="1" dirty="0">
                <a:latin typeface="Calibri"/>
                <a:ea typeface="MS PGothic" charset="0"/>
                <a:cs typeface="Calibri"/>
              </a:rPr>
              <a:t>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vector </a:t>
            </a:r>
            <a:r>
              <a:rPr lang="en-US" b="1" dirty="0">
                <a:latin typeface="Calibri"/>
                <a:ea typeface="MS PGothic" charset="0"/>
                <a:cs typeface="Calibri"/>
              </a:rPr>
              <a:t>(contains the addresses of all the service routines)</a:t>
            </a:r>
            <a:endParaRPr lang="en-US" sz="100" b="1" dirty="0">
              <a:latin typeface="Calibri"/>
              <a:ea typeface="MS PGothic" charset="0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>
                <a:latin typeface="Calibri"/>
                <a:ea typeface="MS PGothic" charset="0"/>
                <a:cs typeface="Calibri"/>
              </a:rPr>
              <a:t>Interrupt architecture must save the address of the interrupted instruction</a:t>
            </a:r>
            <a:endParaRPr lang="en-US" sz="100" i="1" dirty="0">
              <a:latin typeface="Calibri"/>
              <a:ea typeface="MS PGothic" charset="0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>
                <a:latin typeface="Calibri"/>
                <a:ea typeface="MS PGothic" charset="0"/>
                <a:cs typeface="Calibri"/>
              </a:rPr>
              <a:t>A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trap</a:t>
            </a:r>
            <a:r>
              <a:rPr lang="en-US" dirty="0">
                <a:latin typeface="Calibri"/>
                <a:ea typeface="MS PGothic" charset="0"/>
                <a:cs typeface="Calibri"/>
              </a:rPr>
              <a:t> or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exception</a:t>
            </a:r>
            <a:r>
              <a:rPr lang="en-US" dirty="0">
                <a:latin typeface="Calibri"/>
                <a:ea typeface="MS PGothic" charset="0"/>
                <a:cs typeface="Calibri"/>
              </a:rPr>
              <a:t> is a software-generated interrupt caused either by an error or a user request</a:t>
            </a:r>
            <a:endParaRPr lang="en-US" sz="100" dirty="0">
              <a:latin typeface="Calibri"/>
              <a:ea typeface="MS PGothic" charset="0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>
                <a:latin typeface="Calibri"/>
                <a:ea typeface="MS PGothic" charset="0"/>
                <a:cs typeface="Calibri"/>
              </a:rPr>
              <a:t>An operating system is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interrupt driven</a:t>
            </a:r>
          </a:p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4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8538" cy="3419475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220" y="4331958"/>
            <a:ext cx="5547360" cy="41030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lIns="92438" tIns="46219" rIns="92438" bIns="46219" anchor="t"/>
          <a:lstStyle/>
          <a:p>
            <a:r>
              <a:rPr lang="en-US" b="1" dirty="0">
                <a:ea typeface="MS PGothic" charset="0"/>
              </a:rPr>
              <a:t>Help students</a:t>
            </a:r>
            <a:r>
              <a:rPr lang="en-US" b="1" baseline="0" dirty="0">
                <a:ea typeface="MS PGothic" charset="0"/>
              </a:rPr>
              <a:t> to understand this figure.</a:t>
            </a:r>
          </a:p>
          <a:p>
            <a:r>
              <a:rPr lang="en-US" dirty="0">
                <a:ea typeface="MS PGothic" charset="0"/>
              </a:rPr>
              <a:t>No explanation</a:t>
            </a:r>
            <a:r>
              <a:rPr lang="en-US" baseline="0" dirty="0">
                <a:ea typeface="MS PGothic" charset="0"/>
              </a:rPr>
              <a:t> in the textbook on page 8, edition 9</a:t>
            </a:r>
          </a:p>
          <a:p>
            <a:endParaRPr lang="en-US" baseline="0" dirty="0">
              <a:ea typeface="MS PGothic" charset="0"/>
            </a:endParaRPr>
          </a:p>
          <a:p>
            <a:r>
              <a:rPr lang="en-US" b="1" dirty="0">
                <a:latin typeface="Calibri"/>
                <a:ea typeface="MS PGothic" charset="0"/>
                <a:cs typeface="Calibri"/>
              </a:rPr>
              <a:t>I/O Structure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MS PGothic" charset="0"/>
                <a:cs typeface="Calibri"/>
              </a:rPr>
              <a:t>After I/O starts, control returns to user program only upon I/O completion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MS PGothic" charset="0"/>
                <a:cs typeface="Calibri"/>
              </a:rPr>
              <a:t>Wait instruction idles the CPU until the next interrupt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MS PGothic" charset="0"/>
                <a:cs typeface="Calibri"/>
              </a:rPr>
              <a:t>Wait loop (contention for memory access)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MS PGothic" charset="0"/>
                <a:cs typeface="Calibri"/>
              </a:rPr>
              <a:t>At most one I/O request is outstanding at a time, no simultaneous I/O processing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MS PGothic" charset="0"/>
                <a:cs typeface="Calibri"/>
              </a:rPr>
              <a:t>After I/O starts, control returns to user program without waiting for I/O completion</a:t>
            </a:r>
          </a:p>
          <a:p>
            <a:pPr lvl="1">
              <a:lnSpc>
                <a:spcPct val="90000"/>
              </a:lnSpc>
            </a:pP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System call 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– request to the OS to allow user to wait for I/O completion</a:t>
            </a:r>
          </a:p>
          <a:p>
            <a:pPr lvl="1">
              <a:lnSpc>
                <a:spcPct val="90000"/>
              </a:lnSpc>
            </a:pP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Device-status table 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contains entry for each I/O device indicating its type, address, and state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MS PGothic" charset="0"/>
                <a:cs typeface="Calibri"/>
              </a:rPr>
              <a:t>OS indexes into I/O device table to determine device status and to modify table entry to include interrupt</a:t>
            </a:r>
          </a:p>
          <a:p>
            <a:pPr lvl="1">
              <a:lnSpc>
                <a:spcPct val="90000"/>
              </a:lnSpc>
            </a:pPr>
            <a:endParaRPr lang="en-US" sz="2400" b="1" dirty="0">
              <a:latin typeface="Calibri"/>
              <a:ea typeface="MS PGothic" charset="0"/>
              <a:cs typeface="Calibri"/>
            </a:endParaRPr>
          </a:p>
          <a:p>
            <a:r>
              <a:rPr lang="en-US" b="1" dirty="0">
                <a:latin typeface="Calibri"/>
                <a:ea typeface="MS PGothic" charset="0"/>
                <a:cs typeface="Calibri"/>
              </a:rPr>
              <a:t>Interrupt Handling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The operating system preserves the state of the CPU by storing registers and the program counter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Determines which type of interrupt has occurred: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polling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vectored</a:t>
            </a:r>
            <a:r>
              <a:rPr lang="en-US" dirty="0">
                <a:latin typeface="Calibri"/>
                <a:ea typeface="MS PGothic" charset="0"/>
                <a:cs typeface="Calibri"/>
              </a:rPr>
              <a:t> interrupt system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Separate segments of code determine what action should be taken for each type of interrupt</a:t>
            </a:r>
          </a:p>
          <a:p>
            <a:pPr lvl="0">
              <a:lnSpc>
                <a:spcPct val="90000"/>
              </a:lnSpc>
            </a:pPr>
            <a:endParaRPr lang="en-US" b="1" dirty="0">
              <a:latin typeface="Calibri"/>
              <a:ea typeface="MS PGothic" charset="0"/>
              <a:cs typeface="Calibri"/>
            </a:endParaRPr>
          </a:p>
          <a:p>
            <a:endParaRPr lang="en-US" dirty="0">
              <a:latin typeface="Calibri"/>
              <a:ea typeface="MS PGothic" charset="0"/>
              <a:cs typeface="Calibri"/>
            </a:endParaRPr>
          </a:p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804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NZ" dirty="0"/>
              <a:t>In attempting to understand the key requirements for an OS and the significance of the major features of a contemporary OS, it is useful to consider how operating systems have evolved over the years.</a:t>
            </a:r>
          </a:p>
          <a:p>
            <a:endParaRPr lang="en-NZ" dirty="0"/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major OS will evolve over time for a number of reasons: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Hardware upgrades plus new types of hardware: For example, early versions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UNIX and the Macintosh OS did not employ a paging mechanism because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were run on processors without paging hardware. Subsequent versions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these operating systems were modified to exploit paging capabilities. Also,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use of graphics terminals and page-mode terminals instead of line-at-a time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scroll mode terminals affects OS design. For example, a graphics terminal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typically allows the user to view several applications at the same time through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“windows” on the screen. This requires more sophisticated support in the OS.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services: In response to user demand or in response to the needs of system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managers, the OS expands to offer new services. For example, if it is found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be difficult to maintain good performance for users with existing tools, new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measurement and control tools may be added to the OS.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Fixes: Any OS has faults. These are discovered over the course of time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fixes are made. Of course, the fix may introduce new faults.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need to change an OS regularly places certain requirements on its design.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obvious statement is that the system should be modular in construction, with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clearly defined interfaces between the modules, and that it should be well documented.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large programs, such as the typical contemporary OS, what might be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referred to as straightforward modularization is inadequate [DENN80a]. That is,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much more must be done than simply partitioning a program into modules. We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to this topic later in this chapter.</a:t>
            </a:r>
            <a:endParaRPr lang="en-US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74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 earliest computers, from the late 1940s to the mid-1950s, the programmer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interacted directly with the computer hardware; there was no OS. These computers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were run from a console consisting of display lights, toggle switches, some form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 device, and a printer. Programs in machine code were loaded via the input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device (e.g., a card reader). If an error halted the program, the error condition was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indicated by the lights. If the program proceeded to a normal completion, the output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appeared on the printer.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early systems presented two main problems: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Scheduling : Most installations used a hardcopy sign-up sheet to reserve computer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 Typically, a user could sign up for a block of time in multiples of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half hour or so. A user might sign up for an hour and finish in 45 minutes; this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would result in wasted computer processing time. On the other hand, the user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might run into problems, not finish in the allotted time, and be forced to stop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resolving the problem.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Setup time: A single program, called a job , could involve loading the compiler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plus the high-level language program (source program) into memory,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saving the compiled program (object program) and then loading and linking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together the object program and common functions. Each of these steps could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involve mounting or dismounting tapes or setting up card decks. If an error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occurred, the hapless user typically had to go back to the beginning of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setup sequence. Thus, a considerable amount of time was spent just in setting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 the program to run.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mode of operation could be termed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 processing , reflecting the fact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users have access to the computer in series. Over time, various system software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 were developed to attempt to make serial processing more efficient. These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 libraries of common functions, linkers, loaders, debuggers, and I/O driver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routines that were available as common software for all users.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2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Story: Wang PC 1968</a:t>
            </a:r>
          </a:p>
          <a:p>
            <a:r>
              <a:rPr lang="en-US" dirty="0" err="1"/>
              <a:t>ItemUnit</a:t>
            </a:r>
            <a:r>
              <a:rPr lang="en-US" dirty="0"/>
              <a:t> </a:t>
            </a:r>
            <a:r>
              <a:rPr lang="en-US" dirty="0" err="1"/>
              <a:t>Cost</a:t>
            </a:r>
            <a:r>
              <a:rPr lang="en-US" dirty="0" err="1">
                <a:effectLst/>
              </a:rPr>
              <a:t>CPU</a:t>
            </a:r>
            <a:r>
              <a:rPr lang="en-US" dirty="0">
                <a:effectLst/>
              </a:rPr>
              <a:t> + 4KB RAM$4,950 </a:t>
            </a:r>
          </a:p>
          <a:p>
            <a:r>
              <a:rPr lang="en-US" dirty="0">
                <a:effectLst/>
              </a:rPr>
              <a:t>4KB RAM expansion$2,500 </a:t>
            </a:r>
          </a:p>
          <a:p>
            <a:r>
              <a:rPr lang="en-US" dirty="0" err="1">
                <a:effectLst/>
              </a:rPr>
              <a:t>Selectric</a:t>
            </a:r>
            <a:r>
              <a:rPr lang="en-US" dirty="0">
                <a:effectLst/>
              </a:rPr>
              <a:t> terminal$4,200</a:t>
            </a:r>
          </a:p>
          <a:p>
            <a:r>
              <a:rPr lang="en-US" dirty="0">
                <a:effectLst/>
              </a:rPr>
              <a:t>Terminal control unit$500</a:t>
            </a:r>
          </a:p>
          <a:p>
            <a:r>
              <a:rPr lang="en-US" dirty="0">
                <a:effectLst/>
              </a:rPr>
              <a:t>Cassette storage$1,400</a:t>
            </a:r>
          </a:p>
          <a:p>
            <a:r>
              <a:rPr lang="en-US" dirty="0">
                <a:effectLst/>
              </a:rPr>
              <a:t>BASIC software and system setup$1,500</a:t>
            </a:r>
            <a:br>
              <a:rPr lang="en-US" dirty="0"/>
            </a:br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 as multiprogramming allows the processor to handle multiple batch jobs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a time, multiprogramming can also be used to handle multiple interactive jobs.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latter case, the technique is referred to as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sharing , because processor time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shared among multiple users. In a time-sharing system, multiple users simultaneously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 the system through terminals, with the OS interleaving the execution of each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program in a short burst or quantum of computation. Thus, if there are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users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actively requesting service at one time, each user will only see on the average 1/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effective computer capacity, not counting OS overhead. However, given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relatively slow human reaction time, the response time on a properly designed system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 be similar to that on a dedicated computer.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Timesharing 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(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multitasking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)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is logical extension in which CPU switches jobs so frequently that users can interact with each job while it is running, creating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interactive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 computing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Response time 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should be &lt; 1 second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</a:rPr>
              <a:t>Each user has at least one program executing in memory </a:t>
            </a: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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process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If several jobs ready to run at the same time 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CPU scheduling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If processes don</a:t>
            </a:r>
            <a:r>
              <a:rPr lang="ja-JP" alt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’</a:t>
            </a:r>
            <a:r>
              <a:rPr lang="en-US" altLang="ja-JP" sz="1600" dirty="0">
                <a:latin typeface="Calibri"/>
                <a:ea typeface="MS PGothic" charset="0"/>
                <a:cs typeface="Calibri"/>
                <a:sym typeface="Wingdings 3" charset="0"/>
              </a:rPr>
              <a:t>t fit in memory, </a:t>
            </a:r>
            <a:r>
              <a:rPr lang="en-US" altLang="ja-JP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swapping</a:t>
            </a:r>
            <a:r>
              <a:rPr lang="en-US" altLang="ja-JP" sz="1600" dirty="0">
                <a:latin typeface="Calibri"/>
                <a:ea typeface="MS PGothic" charset="0"/>
                <a:cs typeface="Calibri"/>
                <a:sym typeface="Wingdings 3" charset="0"/>
              </a:rPr>
              <a:t> moves them in and out to run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Virtual memory </a:t>
            </a: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allows execution of processes not completely in memory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037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Early computers were very expensive, and therefore it was important to maximize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processor utilization. The wasted time due to scheduling and setup time was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unacceptable.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improve utilization, the concept of a batch OS was developed. It appears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the first batch OS (and the first OS of any kind) was developed in the mid-1950s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General Motors for use on an IBM 701 [WEIZ81]. The concept was subsequently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refined and implemented on the IBM 704 by a number of IBM customers. By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early 1960s, a number of vendors had developed batch operating systems for their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 systems. IBSYS, the IBM OS for the 7090/7094 computers, is particularly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notable because of its widespread influence on other systems.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central idea behind the simple batch-processing scheme is the use of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piece of software known as the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monitor . With this type of OS, the user no longer has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 access to the processor. Instead, the user submits the job on cards or tape to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 operator, who batches the jobs together sequentially and places the entire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batch on an input device, for use by the monitor. Each program is constructed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branch back to the monitor when it completes processing, at which point the monitor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automatically begins loading the next 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30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monitor performs a scheduling function: A batch of jobs is queued up,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jobs are executed as rapidly as possible, with no intervening idle time. The monitor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improves job setup time as well. With each job, instructions are included in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primitive form of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job control language (JCL) . This is a special type of programming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language used to provide instructions to the monitor. A simple example is that of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submitting a program written in the programming language FORTRAN plus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data to be used by the program. All FORTRAN instructions and data are on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separate punched card or a separate record on tape. In addition to FORTRAN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lines, the job includes job control instructions, which are denoted by the beginning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659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8538" cy="3419475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220" y="4331958"/>
            <a:ext cx="5547360" cy="41030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lIns="92438" tIns="46219" rIns="92438" bIns="46219" anchor="t"/>
          <a:lstStyle/>
          <a:p>
            <a:r>
              <a:rPr lang="en-US" dirty="0">
                <a:latin typeface="Calibri"/>
                <a:ea typeface="MS PGothic" charset="0"/>
                <a:cs typeface="Calibri"/>
              </a:rPr>
              <a:t>Under utilized CPU time</a:t>
            </a:r>
          </a:p>
          <a:p>
            <a:pPr marL="0" indent="0">
              <a:buNone/>
            </a:pPr>
            <a:endParaRPr lang="en-US" dirty="0">
              <a:latin typeface="Calibri"/>
              <a:ea typeface="MS PGothic" charset="0"/>
              <a:cs typeface="Calibri"/>
            </a:endParaRP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Non-interactivity of users with running jobs</a:t>
            </a: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76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8538" cy="3419475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220" y="4331958"/>
            <a:ext cx="5547360" cy="41030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lIns="92438" tIns="46219" rIns="92438" bIns="46219" anchor="t"/>
          <a:lstStyle/>
          <a:p>
            <a:r>
              <a:rPr lang="en-US" dirty="0">
                <a:latin typeface="Helvetica" charset="0"/>
                <a:ea typeface="MS PGothic" charset="0"/>
              </a:rPr>
              <a:t>Computer system can be divided into four components: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Hardware – provides basic computing resources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CPU, memory, I/O devices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Operating system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Controls and coordinates use of hardware among various applications and users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Application programs – define the ways in which the system resources are used to solve the computing problems of the users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Word processors, compilers, web browsers, database systems, video games</a:t>
            </a:r>
          </a:p>
          <a:p>
            <a:pPr lvl="1"/>
            <a:endParaRPr lang="en-US" dirty="0">
              <a:latin typeface="Helvetica" charset="0"/>
              <a:ea typeface="MS PGothic" charset="0"/>
            </a:endParaRPr>
          </a:p>
          <a:p>
            <a:pPr lvl="1"/>
            <a:endParaRPr lang="en-US" dirty="0">
              <a:latin typeface="Helvetica" charset="0"/>
              <a:ea typeface="MS PGothic" charset="0"/>
            </a:endParaRP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Users (May not be a part of computer systems)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People, machines, other computers</a:t>
            </a: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113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inefficiency is not necessary. We know that there must be enough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to hold the OS (resident monitor) and one user program. Suppose that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is room for the OS and two user programs. When one job needs to wait for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I/O, the processor can switch to the other job, which is likely not waiting for I/O.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Multiprogramming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 (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Batch system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) needed for efficiency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</a:rPr>
              <a:t>Single user cannot keep CPU and I/O devices busy at all times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</a:rPr>
              <a:t>Multiprogramming organizes jobs (code and data) so CPU always has one to execute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</a:rPr>
              <a:t>A subset of total jobs in system is kept in memory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</a:rPr>
              <a:t>One job selected and run via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job scheduling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</a:rPr>
              <a:t>When it has to wait (for I/O for example), OS switches to another job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9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Wang PC 1968</a:t>
            </a:r>
          </a:p>
          <a:p>
            <a:r>
              <a:rPr lang="en-US" dirty="0" err="1"/>
              <a:t>ItemUnit</a:t>
            </a:r>
            <a:r>
              <a:rPr lang="en-US" dirty="0"/>
              <a:t> </a:t>
            </a:r>
            <a:r>
              <a:rPr lang="en-US" dirty="0" err="1"/>
              <a:t>Cost</a:t>
            </a:r>
            <a:r>
              <a:rPr lang="en-US" dirty="0" err="1">
                <a:effectLst/>
              </a:rPr>
              <a:t>CPU</a:t>
            </a:r>
            <a:r>
              <a:rPr lang="en-US" dirty="0">
                <a:effectLst/>
              </a:rPr>
              <a:t> + 4KB RAM$4,950 </a:t>
            </a:r>
          </a:p>
          <a:p>
            <a:r>
              <a:rPr lang="en-US" dirty="0">
                <a:effectLst/>
              </a:rPr>
              <a:t>4KB RAM expansion$2,500 </a:t>
            </a:r>
          </a:p>
          <a:p>
            <a:r>
              <a:rPr lang="en-US" dirty="0" err="1">
                <a:effectLst/>
              </a:rPr>
              <a:t>Selectric</a:t>
            </a:r>
            <a:r>
              <a:rPr lang="en-US" dirty="0">
                <a:effectLst/>
              </a:rPr>
              <a:t> terminal$4,200</a:t>
            </a:r>
          </a:p>
          <a:p>
            <a:r>
              <a:rPr lang="en-US" dirty="0">
                <a:effectLst/>
              </a:rPr>
              <a:t>Terminal control unit$500</a:t>
            </a:r>
          </a:p>
          <a:p>
            <a:r>
              <a:rPr lang="en-US" dirty="0">
                <a:effectLst/>
              </a:rPr>
              <a:t>Cassette storage$1,400</a:t>
            </a:r>
          </a:p>
          <a:p>
            <a:r>
              <a:rPr lang="en-US" dirty="0">
                <a:effectLst/>
              </a:rPr>
              <a:t>BASIC software and system setup$1,500</a:t>
            </a:r>
            <a:br>
              <a:rPr lang="en-US" dirty="0"/>
            </a:br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 as multiprogramming allows the processor to handle multiple batch jobs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a time, multiprogramming can also be used to handle multiple interactive jobs.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latter case, the technique is referred to as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sharing , because processor time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shared among multiple users. In a time-sharing system, multiple users simultaneously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 the system through terminals, with the OS interleaving the execution of each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program in a short burst or quantum of computation. Thus, if there are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users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actively requesting service at one time, each user will only see on the average 1/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effective computer capacity, not counting OS overhead. However, given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relatively slow human reaction time, the response time on a properly designed system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 be similar to that on a dedicated computer.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Timesharing 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(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multitasking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)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is logical extension in which CPU switches jobs so frequently that users can interact with each job while it is running, creating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interactive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 computing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Response time 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should be &lt; 1 second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</a:rPr>
              <a:t>Each user has at least one program executing in memory </a:t>
            </a: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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process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If several jobs ready to run at the same time 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CPU scheduling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If processes don</a:t>
            </a:r>
            <a:r>
              <a:rPr lang="ja-JP" alt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’</a:t>
            </a:r>
            <a:r>
              <a:rPr lang="en-US" altLang="ja-JP" sz="1600" dirty="0">
                <a:latin typeface="Calibri"/>
                <a:ea typeface="MS PGothic" charset="0"/>
                <a:cs typeface="Calibri"/>
                <a:sym typeface="Wingdings 3" charset="0"/>
              </a:rPr>
              <a:t>t fit in memory, </a:t>
            </a:r>
            <a:r>
              <a:rPr lang="en-US" altLang="ja-JP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swapping</a:t>
            </a:r>
            <a:r>
              <a:rPr lang="en-US" altLang="ja-JP" sz="1600" dirty="0">
                <a:latin typeface="Calibri"/>
                <a:ea typeface="MS PGothic" charset="0"/>
                <a:cs typeface="Calibri"/>
                <a:sym typeface="Wingdings 3" charset="0"/>
              </a:rPr>
              <a:t> moves them in and out to run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Virtual memory </a:t>
            </a: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allows execution of processes not completely in memory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Story: Wang PC 1968</a:t>
            </a:r>
          </a:p>
          <a:p>
            <a:r>
              <a:rPr lang="en-US" dirty="0" err="1"/>
              <a:t>ItemUnit</a:t>
            </a:r>
            <a:r>
              <a:rPr lang="en-US" dirty="0"/>
              <a:t> </a:t>
            </a:r>
            <a:r>
              <a:rPr lang="en-US" dirty="0" err="1"/>
              <a:t>Cost</a:t>
            </a:r>
            <a:r>
              <a:rPr lang="en-US" dirty="0" err="1">
                <a:effectLst/>
              </a:rPr>
              <a:t>CPU</a:t>
            </a:r>
            <a:r>
              <a:rPr lang="en-US" dirty="0">
                <a:effectLst/>
              </a:rPr>
              <a:t> + 4KB RAM$4,950 </a:t>
            </a:r>
          </a:p>
          <a:p>
            <a:r>
              <a:rPr lang="en-US" dirty="0">
                <a:effectLst/>
              </a:rPr>
              <a:t>4KB RAM expansion$2,500 </a:t>
            </a:r>
          </a:p>
          <a:p>
            <a:r>
              <a:rPr lang="en-US" dirty="0" err="1">
                <a:effectLst/>
              </a:rPr>
              <a:t>Selectric</a:t>
            </a:r>
            <a:r>
              <a:rPr lang="en-US" dirty="0">
                <a:effectLst/>
              </a:rPr>
              <a:t> terminal$4,200</a:t>
            </a:r>
          </a:p>
          <a:p>
            <a:r>
              <a:rPr lang="en-US" dirty="0">
                <a:effectLst/>
              </a:rPr>
              <a:t>Terminal control unit$500</a:t>
            </a:r>
          </a:p>
          <a:p>
            <a:r>
              <a:rPr lang="en-US" dirty="0">
                <a:effectLst/>
              </a:rPr>
              <a:t>Cassette storage$1,400</a:t>
            </a:r>
          </a:p>
          <a:p>
            <a:r>
              <a:rPr lang="en-US" dirty="0">
                <a:effectLst/>
              </a:rPr>
              <a:t>BASIC software and system setup$1,500</a:t>
            </a:r>
            <a:br>
              <a:rPr lang="en-US" dirty="0"/>
            </a:br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 as multiprogramming allows the processor to handle multiple batch jobs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a time, multiprogramming can also be used to handle multiple interactive jobs.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latter case, the technique is referred to as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sharing , because processor time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shared among multiple users. In a time-sharing system, multiple users simultaneously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 the system through terminals, with the OS interleaving the execution of each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program in a short burst or quantum of computation. Thus, if there are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users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actively requesting service at one time, each user will only see on the average 1/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effective computer capacity, not counting OS overhead. However, given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relatively slow human reaction time, the response time on a properly designed system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 be similar to that on a dedicated computer.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Timesharing 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(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multitasking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)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is logical extension in which CPU switches jobs so frequently that users can interact with each job while it is running, creating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interactive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 computing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Response time 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should be &lt; 1 second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</a:rPr>
              <a:t>Each user has at least one program executing in memory </a:t>
            </a: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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process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If several jobs ready to run at the same time 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CPU scheduling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If processes don</a:t>
            </a:r>
            <a:r>
              <a:rPr lang="ja-JP" alt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’</a:t>
            </a:r>
            <a:r>
              <a:rPr lang="en-US" altLang="ja-JP" sz="1600" dirty="0">
                <a:latin typeface="Calibri"/>
                <a:ea typeface="MS PGothic" charset="0"/>
                <a:cs typeface="Calibri"/>
                <a:sym typeface="Wingdings 3" charset="0"/>
              </a:rPr>
              <a:t>t fit in memory, </a:t>
            </a:r>
            <a:r>
              <a:rPr lang="en-US" altLang="ja-JP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swapping</a:t>
            </a:r>
            <a:r>
              <a:rPr lang="en-US" altLang="ja-JP" sz="1600" dirty="0">
                <a:latin typeface="Calibri"/>
                <a:ea typeface="MS PGothic" charset="0"/>
                <a:cs typeface="Calibri"/>
                <a:sym typeface="Wingdings 3" charset="0"/>
              </a:rPr>
              <a:t> moves them in and out to run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Virtual memory </a:t>
            </a: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allows execution of processes not completely in memory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97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8538" cy="3419475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220" y="4331958"/>
            <a:ext cx="5547360" cy="41030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lIns="92438" tIns="46219" rIns="92438" bIns="46219" anchor="t"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07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8538" cy="3419475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220" y="4331958"/>
            <a:ext cx="5547360" cy="41030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lIns="92438" tIns="46219" rIns="92438" bIns="46219" anchor="t"/>
          <a:lstStyle/>
          <a:p>
            <a:r>
              <a:rPr lang="en-US" dirty="0">
                <a:ea typeface="MS PGothic" charset="0"/>
              </a:rPr>
              <a:t>Goals:</a:t>
            </a:r>
          </a:p>
          <a:p>
            <a:pPr marL="228600" indent="-228600">
              <a:buAutoNum type="arabicPeriod"/>
            </a:pPr>
            <a:r>
              <a:rPr lang="en-US" baseline="0" dirty="0">
                <a:ea typeface="MS PGothic" charset="0"/>
              </a:rPr>
              <a:t>Run program</a:t>
            </a:r>
          </a:p>
          <a:p>
            <a:pPr marL="228600" indent="-228600">
              <a:buAutoNum type="arabicPeriod"/>
            </a:pPr>
            <a:r>
              <a:rPr lang="en-US" baseline="0" dirty="0">
                <a:ea typeface="MS PGothic" charset="0"/>
              </a:rPr>
              <a:t>Users: easy use computer systems</a:t>
            </a:r>
          </a:p>
          <a:p>
            <a:pPr marL="228600" indent="-228600">
              <a:buAutoNum type="arabicPeriod"/>
            </a:pPr>
            <a:r>
              <a:rPr lang="en-US" baseline="0" dirty="0">
                <a:ea typeface="MS PGothic" charset="0"/>
              </a:rPr>
              <a:t>Applications: hardware efficiency</a:t>
            </a: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942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8538" cy="3419475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220" y="4331958"/>
            <a:ext cx="5547360" cy="41030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lIns="92438" tIns="46219" rIns="92438" bIns="46219" anchor="t"/>
          <a:lstStyle/>
          <a:p>
            <a:r>
              <a:rPr lang="en-US" dirty="0">
                <a:ea typeface="MS PGothic" charset="0"/>
              </a:rPr>
              <a:t>Goals:</a:t>
            </a:r>
          </a:p>
          <a:p>
            <a:pPr marL="228600" indent="-228600">
              <a:buAutoNum type="arabicPeriod"/>
            </a:pPr>
            <a:r>
              <a:rPr lang="en-US" baseline="0" dirty="0">
                <a:ea typeface="MS PGothic" charset="0"/>
              </a:rPr>
              <a:t>Run program</a:t>
            </a:r>
          </a:p>
          <a:p>
            <a:pPr marL="228600" indent="-228600">
              <a:buAutoNum type="arabicPeriod"/>
            </a:pPr>
            <a:r>
              <a:rPr lang="en-US" baseline="0" dirty="0">
                <a:ea typeface="MS PGothic" charset="0"/>
              </a:rPr>
              <a:t>Users: easy use computer systems</a:t>
            </a:r>
          </a:p>
          <a:p>
            <a:pPr marL="228600" indent="-228600">
              <a:buAutoNum type="arabicPeriod"/>
            </a:pPr>
            <a:r>
              <a:rPr lang="en-US" baseline="0" dirty="0">
                <a:ea typeface="MS PGothic" charset="0"/>
              </a:rPr>
              <a:t>Applications: hardware efficiency</a:t>
            </a: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490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latin typeface="Calibri"/>
                <a:ea typeface="MS PGothic" charset="0"/>
                <a:cs typeface="Calibri"/>
              </a:rPr>
              <a:t>User vs. System views</a:t>
            </a:r>
          </a:p>
          <a:p>
            <a:r>
              <a:rPr lang="en-US" sz="2400" dirty="0">
                <a:latin typeface="Calibri"/>
                <a:ea typeface="MS PGothic" charset="0"/>
                <a:cs typeface="Calibri"/>
              </a:rPr>
              <a:t>Users want convenience,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ease</a:t>
            </a:r>
            <a:r>
              <a:rPr lang="en-US" sz="2400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of</a:t>
            </a:r>
            <a:r>
              <a:rPr lang="en-US" sz="2400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use 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and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good performance </a:t>
            </a:r>
          </a:p>
          <a:p>
            <a:pPr lvl="1"/>
            <a:r>
              <a:rPr lang="en-US" sz="2400" dirty="0">
                <a:latin typeface="Calibri"/>
                <a:ea typeface="MS PGothic" charset="0"/>
                <a:cs typeface="Calibri"/>
              </a:rPr>
              <a:t>Don</a:t>
            </a:r>
            <a:r>
              <a:rPr lang="ja-JP" altLang="en-US" sz="2400" dirty="0">
                <a:latin typeface="Calibri"/>
                <a:ea typeface="MS PGothic" charset="0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MS PGothic" charset="0"/>
                <a:cs typeface="Calibri"/>
              </a:rPr>
              <a:t>t care about </a:t>
            </a:r>
            <a:r>
              <a:rPr lang="en-US" altLang="ja-JP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resource</a:t>
            </a:r>
            <a:r>
              <a:rPr lang="en-US" altLang="ja-JP" sz="2400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altLang="ja-JP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utilization</a:t>
            </a:r>
          </a:p>
          <a:p>
            <a:r>
              <a:rPr lang="en-US" sz="2400" dirty="0">
                <a:latin typeface="Calibri"/>
                <a:ea typeface="MS PGothic" charset="0"/>
                <a:cs typeface="Calibri"/>
              </a:rPr>
              <a:t>But shared computer such as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mainframe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 or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minicomputer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 must keep all users happy</a:t>
            </a:r>
          </a:p>
          <a:p>
            <a:r>
              <a:rPr lang="en-US" sz="2400" dirty="0">
                <a:latin typeface="Calibri"/>
                <a:ea typeface="MS PGothic" charset="0"/>
                <a:cs typeface="Calibri"/>
              </a:rPr>
              <a:t>Users of dedicate systems such as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workstations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 have dedicated resources but frequently use shared resources from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servers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/>
                <a:ea typeface="MS PGothic" charset="0"/>
                <a:cs typeface="Calibri"/>
              </a:rPr>
              <a:t>Handheld computers are resource poor,  optimized for usability and battery life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/>
                <a:ea typeface="MS PGothic" charset="0"/>
                <a:cs typeface="Calibri"/>
              </a:rPr>
              <a:t>Some computers have little or no user interface, such as embedded computers in devices and automobiles</a:t>
            </a:r>
          </a:p>
          <a:p>
            <a:endParaRPr lang="en-US" dirty="0"/>
          </a:p>
          <a:p>
            <a:r>
              <a:rPr lang="en-US" dirty="0"/>
              <a:t>Users: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Convenience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Ease of use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Short response time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Long battery life</a:t>
            </a:r>
          </a:p>
          <a:p>
            <a:endParaRPr lang="en-US" dirty="0"/>
          </a:p>
          <a:p>
            <a:r>
              <a:rPr lang="en-US" dirty="0"/>
              <a:t>Mainframes:</a:t>
            </a:r>
          </a:p>
          <a:p>
            <a:r>
              <a:rPr lang="en-US" altLang="ja-JP" dirty="0">
                <a:latin typeface="Calibri"/>
                <a:ea typeface="MS PGothic" charset="0"/>
                <a:cs typeface="Calibri"/>
              </a:rPr>
              <a:t>Resource utilization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Fast throughput</a:t>
            </a:r>
          </a:p>
          <a:p>
            <a:r>
              <a:rPr lang="en-US" dirty="0"/>
              <a:t>Cooling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DB2B12-9717-4205-B63F-3338FD21AEF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52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latin typeface="Calibri"/>
                <a:ea typeface="MS PGothic" charset="0"/>
                <a:cs typeface="Calibri"/>
              </a:rPr>
              <a:t>User vs. System views</a:t>
            </a:r>
          </a:p>
          <a:p>
            <a:r>
              <a:rPr lang="en-US" sz="2400" dirty="0">
                <a:latin typeface="Calibri"/>
                <a:ea typeface="MS PGothic" charset="0"/>
                <a:cs typeface="Calibri"/>
              </a:rPr>
              <a:t>Users want convenience,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ease</a:t>
            </a:r>
            <a:r>
              <a:rPr lang="en-US" sz="2400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of</a:t>
            </a:r>
            <a:r>
              <a:rPr lang="en-US" sz="2400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use 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and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good performance </a:t>
            </a:r>
          </a:p>
          <a:p>
            <a:pPr lvl="1"/>
            <a:r>
              <a:rPr lang="en-US" sz="2400" dirty="0">
                <a:latin typeface="Calibri"/>
                <a:ea typeface="MS PGothic" charset="0"/>
                <a:cs typeface="Calibri"/>
              </a:rPr>
              <a:t>Don</a:t>
            </a:r>
            <a:r>
              <a:rPr lang="ja-JP" altLang="en-US" sz="2400" dirty="0">
                <a:latin typeface="Calibri"/>
                <a:ea typeface="MS PGothic" charset="0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MS PGothic" charset="0"/>
                <a:cs typeface="Calibri"/>
              </a:rPr>
              <a:t>t care about </a:t>
            </a:r>
            <a:r>
              <a:rPr lang="en-US" altLang="ja-JP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resource</a:t>
            </a:r>
            <a:r>
              <a:rPr lang="en-US" altLang="ja-JP" sz="2400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altLang="ja-JP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utilization</a:t>
            </a:r>
          </a:p>
          <a:p>
            <a:r>
              <a:rPr lang="en-US" sz="2400" dirty="0">
                <a:latin typeface="Calibri"/>
                <a:ea typeface="MS PGothic" charset="0"/>
                <a:cs typeface="Calibri"/>
              </a:rPr>
              <a:t>But shared computer such as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mainframe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 or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minicomputer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 must keep all users happy</a:t>
            </a:r>
          </a:p>
          <a:p>
            <a:r>
              <a:rPr lang="en-US" sz="2400" dirty="0">
                <a:latin typeface="Calibri"/>
                <a:ea typeface="MS PGothic" charset="0"/>
                <a:cs typeface="Calibri"/>
              </a:rPr>
              <a:t>Users of dedicate systems such as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workstations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 have dedicated resources but frequently use shared resources from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servers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/>
                <a:ea typeface="MS PGothic" charset="0"/>
                <a:cs typeface="Calibri"/>
              </a:rPr>
              <a:t>Handheld computers are resource poor,  optimized for usability and battery life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/>
                <a:ea typeface="MS PGothic" charset="0"/>
                <a:cs typeface="Calibri"/>
              </a:rPr>
              <a:t>Some computers have little or no user interface, such as embedded computers in devices and automobiles</a:t>
            </a:r>
          </a:p>
          <a:p>
            <a:endParaRPr lang="en-US" dirty="0"/>
          </a:p>
          <a:p>
            <a:r>
              <a:rPr lang="en-US" dirty="0"/>
              <a:t>Users: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Convenience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Ease of use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Short response time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Long battery life</a:t>
            </a:r>
          </a:p>
          <a:p>
            <a:endParaRPr lang="en-US" dirty="0"/>
          </a:p>
          <a:p>
            <a:r>
              <a:rPr lang="en-US" dirty="0"/>
              <a:t>Mainframes:</a:t>
            </a:r>
          </a:p>
          <a:p>
            <a:r>
              <a:rPr lang="en-US" altLang="ja-JP" dirty="0">
                <a:latin typeface="Calibri"/>
                <a:ea typeface="MS PGothic" charset="0"/>
                <a:cs typeface="Calibri"/>
              </a:rPr>
              <a:t>Resource utilization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Fast throughput</a:t>
            </a:r>
          </a:p>
          <a:p>
            <a:r>
              <a:rPr lang="en-US" dirty="0"/>
              <a:t>Cooling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DB2B12-9717-4205-B63F-3338FD21AEF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86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8538" cy="3419475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220" y="4331958"/>
            <a:ext cx="5547360" cy="41030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lIns="92438" tIns="46219" rIns="92438" bIns="46219" anchor="t"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819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8538" cy="3419475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220" y="4331958"/>
            <a:ext cx="5547360" cy="41030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lIns="92438" tIns="46219" rIns="92438" bIns="46219" anchor="t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/>
                <a:ea typeface="MS PGothic" charset="0"/>
                <a:cs typeface="Calibri"/>
              </a:rPr>
              <a:t>No universally accepted definition</a:t>
            </a:r>
          </a:p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29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8538" cy="3419475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220" y="4331958"/>
            <a:ext cx="5547360" cy="41030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lIns="92438" tIns="46219" rIns="92438" bIns="46219" anchor="t"/>
          <a:lstStyle/>
          <a:p>
            <a:pPr marL="171450" indent="-171450">
              <a:buFont typeface="Arial"/>
              <a:buChar char="•"/>
            </a:pPr>
            <a:r>
              <a:rPr lang="en-US" sz="1200" dirty="0">
                <a:latin typeface="Calibri"/>
                <a:ea typeface="MS PGothic" charset="0"/>
                <a:cs typeface="Calibri"/>
              </a:rPr>
              <a:t>I/O devices and the CPU can execute concurrently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latin typeface="Calibri"/>
                <a:ea typeface="MS PGothic" charset="0"/>
                <a:cs typeface="Calibri"/>
              </a:rPr>
              <a:t>Each device controller is in charge of a particular device type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latin typeface="Calibri"/>
                <a:ea typeface="MS PGothic" charset="0"/>
                <a:cs typeface="Calibri"/>
              </a:rPr>
              <a:t>Each device controller has a local buffer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latin typeface="Calibri"/>
                <a:ea typeface="MS PGothic" charset="0"/>
                <a:cs typeface="Calibri"/>
              </a:rPr>
              <a:t>CPU moves data from/to main memory to/from local buffers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latin typeface="Calibri"/>
                <a:ea typeface="MS PGothic" charset="0"/>
                <a:cs typeface="Calibri"/>
              </a:rPr>
              <a:t>I/O is from the device to local buffer of controller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latin typeface="Calibri"/>
                <a:ea typeface="MS PGothic" charset="0"/>
                <a:cs typeface="Calibri"/>
              </a:rPr>
              <a:t>Device controller informs CPU that it has finished its operation by causing an </a:t>
            </a:r>
            <a:r>
              <a:rPr lang="en-US" sz="1200" dirty="0">
                <a:solidFill>
                  <a:srgbClr val="0000FF"/>
                </a:solidFill>
                <a:latin typeface="Calibri"/>
                <a:ea typeface="MS PGothic" charset="0"/>
                <a:cs typeface="Calibri"/>
              </a:rPr>
              <a:t>interrupt</a:t>
            </a:r>
          </a:p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727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27F1F9-3963-4821-8518-06BF0DA1BE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11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8B509-F419-44CC-8C22-7F4BB0042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7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DD9857-83C1-43A7-916D-2712FC94C7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7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2067" y="2286001"/>
            <a:ext cx="104648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20480" y="6492876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FBA32F8-F33F-4227-AD69-9A325EF689B4}" type="datetime1">
              <a:rPr lang="en-US" smtClean="0"/>
              <a:t>8/22/18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367C90-D8D8-4A11-9BC3-E7451ACC5EB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872067" y="4302966"/>
            <a:ext cx="104648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322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3AB951-C0AB-4CE7-8DBE-825E352384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02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763039-D282-4F41-B646-AF6FDEBEDC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61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E86DBA-5081-4F7D-B95E-24881D88B7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81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3CBDA3-85A6-435C-B309-A9E67A6BBD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3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FC114F-D431-4598-A534-4A959ED967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DD9D0-E383-4624-BD3E-6BD72B9307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9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4AEE9-DE2C-4BB9-8719-A1D1BAF275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41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54AE3-C7C4-450A-A464-F7F6E7B96D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69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DDDDDD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GCOE V 158 289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fld id="{F603950C-0076-45E7-A945-FCA6FDCC46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3200">
          <a:solidFill>
            <a:srgbClr val="00068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800">
          <a:solidFill>
            <a:srgbClr val="00068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2400">
          <a:solidFill>
            <a:srgbClr val="00068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000">
          <a:solidFill>
            <a:srgbClr val="00068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0B1022-1C61-4EA6-8B31-73586B088040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1524000"/>
            <a:ext cx="8077200" cy="1143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</a:rPr>
              <a:t>COMP 3500 </a:t>
            </a:r>
            <a:br>
              <a:rPr lang="en-US" altLang="zh-CN" sz="4000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</a:rPr>
            </a:br>
            <a:r>
              <a:rPr lang="en-US" altLang="zh-CN" sz="4000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</a:rPr>
              <a:t>Introduction to Operating Systems</a:t>
            </a:r>
            <a:br>
              <a:rPr lang="en-US" altLang="zh-CN" sz="4100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</a:rPr>
            </a:br>
            <a:br>
              <a:rPr lang="en-US" altLang="zh-CN" sz="4100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</a:rPr>
            </a:br>
            <a:r>
              <a:rPr lang="en-US" altLang="zh-CN" sz="3600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</a:rPr>
              <a:t>OS Overview</a:t>
            </a:r>
            <a:endParaRPr lang="en-US" altLang="zh-CN" sz="4100" dirty="0">
              <a:solidFill>
                <a:schemeClr val="accent2"/>
              </a:solidFill>
              <a:latin typeface="Calibri" pitchFamily="34" charset="0"/>
              <a:ea typeface="SimSun" pitchFamily="2" charset="-122"/>
            </a:endParaRP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3581400" y="3910014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  <a:cs typeface="+mj-cs"/>
              </a:rPr>
              <a:t>Dr. Xiao Qin</a:t>
            </a:r>
          </a:p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en-US" sz="2400" i="1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  <a:cs typeface="+mj-cs"/>
              </a:rPr>
              <a:t>Auburn University</a:t>
            </a:r>
            <a:br>
              <a:rPr lang="en-US" altLang="en-US" sz="2400" i="1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  <a:cs typeface="+mj-cs"/>
              </a:rPr>
            </a:br>
            <a:r>
              <a:rPr lang="en-US" altLang="en-US" sz="2400" i="1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  <a:cs typeface="+mj-cs"/>
              </a:rPr>
              <a:t>http://</a:t>
            </a:r>
            <a:r>
              <a:rPr lang="en-US" altLang="en-US" sz="2400" i="1" dirty="0" err="1">
                <a:solidFill>
                  <a:schemeClr val="accent2"/>
                </a:solidFill>
                <a:latin typeface="Calibri" pitchFamily="34" charset="0"/>
                <a:ea typeface="SimSun" pitchFamily="2" charset="-122"/>
                <a:cs typeface="+mj-cs"/>
              </a:rPr>
              <a:t>www.eng.auburn.edu</a:t>
            </a:r>
            <a:r>
              <a:rPr lang="en-US" altLang="en-US" sz="2400" i="1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  <a:cs typeface="+mj-cs"/>
              </a:rPr>
              <a:t>/~</a:t>
            </a:r>
            <a:r>
              <a:rPr lang="en-US" altLang="en-US" sz="2400" i="1" dirty="0" err="1">
                <a:solidFill>
                  <a:schemeClr val="accent2"/>
                </a:solidFill>
                <a:latin typeface="Calibri" pitchFamily="34" charset="0"/>
                <a:ea typeface="SimSun" pitchFamily="2" charset="-122"/>
                <a:cs typeface="+mj-cs"/>
              </a:rPr>
              <a:t>xqin</a:t>
            </a:r>
            <a:endParaRPr lang="en-US" altLang="en-US" sz="2400" i="1" dirty="0">
              <a:solidFill>
                <a:schemeClr val="accent2"/>
              </a:solidFill>
              <a:latin typeface="Calibri" pitchFamily="34" charset="0"/>
              <a:ea typeface="SimSun" pitchFamily="2" charset="-122"/>
              <a:cs typeface="+mj-cs"/>
            </a:endParaRPr>
          </a:p>
          <a:p>
            <a:pPr algn="ctr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400" i="1" dirty="0" err="1">
                <a:solidFill>
                  <a:schemeClr val="accent2"/>
                </a:solidFill>
                <a:latin typeface="Calibri" pitchFamily="34" charset="0"/>
                <a:ea typeface="SimSun" pitchFamily="2" charset="-122"/>
                <a:cs typeface="+mj-cs"/>
              </a:rPr>
              <a:t>xqin@auburn.edu</a:t>
            </a:r>
            <a:endParaRPr lang="en-US" altLang="zh-CN" sz="2400" i="1" dirty="0">
              <a:solidFill>
                <a:schemeClr val="accent2"/>
              </a:solidFill>
              <a:latin typeface="Calibri" pitchFamily="34" charset="0"/>
              <a:ea typeface="SimSun" pitchFamily="2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57401" y="490538"/>
            <a:ext cx="8372475" cy="576262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ea typeface="MS PGothic" charset="0"/>
                <a:cs typeface="Calibri"/>
              </a:rPr>
              <a:t>Operating System Definition (Cont.)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438401" y="1157288"/>
            <a:ext cx="9524999" cy="4997449"/>
          </a:xfrm>
        </p:spPr>
        <p:txBody>
          <a:bodyPr/>
          <a:lstStyle/>
          <a:p>
            <a:r>
              <a:rPr lang="ja-JP" altLang="en-US" dirty="0">
                <a:latin typeface="Calibri"/>
                <a:ea typeface="MS PGothic" charset="0"/>
                <a:cs typeface="Calibri"/>
              </a:rPr>
              <a:t>“</a:t>
            </a:r>
            <a:r>
              <a:rPr lang="en-US" altLang="ja-JP" dirty="0">
                <a:latin typeface="Calibri"/>
                <a:ea typeface="MS PGothic" charset="0"/>
                <a:cs typeface="Calibri"/>
              </a:rPr>
              <a:t>Everything a vendor ships when you order an operating system</a:t>
            </a:r>
            <a:r>
              <a:rPr lang="ja-JP" altLang="en-US" dirty="0">
                <a:latin typeface="Calibri"/>
                <a:ea typeface="MS PGothic" charset="0"/>
                <a:cs typeface="Calibri"/>
              </a:rPr>
              <a:t>”</a:t>
            </a:r>
            <a:r>
              <a:rPr lang="en-US" altLang="ja-JP" dirty="0">
                <a:latin typeface="Calibri"/>
                <a:ea typeface="MS PGothic" charset="0"/>
                <a:cs typeface="Calibri"/>
              </a:rPr>
              <a:t> is a good approximation</a:t>
            </a:r>
          </a:p>
          <a:p>
            <a:pPr lvl="1"/>
            <a:r>
              <a:rPr lang="en-US" dirty="0">
                <a:latin typeface="Calibri"/>
                <a:ea typeface="MS PGothic" charset="0"/>
                <a:cs typeface="Calibri"/>
              </a:rPr>
              <a:t>But varies wildly</a:t>
            </a:r>
          </a:p>
          <a:p>
            <a:pPr lvl="1"/>
            <a:endParaRPr lang="en-US" dirty="0">
              <a:latin typeface="Calibri"/>
              <a:ea typeface="MS PGothic" charset="0"/>
              <a:cs typeface="Calibri"/>
            </a:endParaRPr>
          </a:p>
          <a:p>
            <a:r>
              <a:rPr lang="ja-JP" altLang="en-US" dirty="0">
                <a:latin typeface="Calibri"/>
                <a:ea typeface="MS PGothic" charset="0"/>
                <a:cs typeface="Calibri"/>
              </a:rPr>
              <a:t>“</a:t>
            </a:r>
            <a:r>
              <a:rPr lang="en-US" altLang="ja-JP" dirty="0">
                <a:latin typeface="Calibri"/>
                <a:ea typeface="MS PGothic" charset="0"/>
                <a:cs typeface="Calibri"/>
              </a:rPr>
              <a:t>The one program running at all times on the computer</a:t>
            </a:r>
            <a:r>
              <a:rPr lang="ja-JP" altLang="en-US" dirty="0">
                <a:latin typeface="Calibri"/>
                <a:ea typeface="MS PGothic" charset="0"/>
                <a:cs typeface="Calibri"/>
              </a:rPr>
              <a:t>”</a:t>
            </a:r>
            <a:r>
              <a:rPr lang="en-US" altLang="ja-JP" dirty="0">
                <a:latin typeface="Calibri"/>
                <a:ea typeface="MS PGothic" charset="0"/>
                <a:cs typeface="Calibri"/>
              </a:rPr>
              <a:t> is the </a:t>
            </a:r>
            <a:r>
              <a:rPr lang="en-US" altLang="ja-JP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kernel</a:t>
            </a:r>
            <a:r>
              <a:rPr lang="en-US" altLang="ja-JP" dirty="0">
                <a:latin typeface="Calibri"/>
                <a:ea typeface="MS PGothic" charset="0"/>
                <a:cs typeface="Calibri"/>
              </a:rPr>
              <a:t>.</a:t>
            </a:r>
            <a:r>
              <a:rPr lang="en-US" altLang="ja-JP" b="1" dirty="0">
                <a:latin typeface="Calibri"/>
                <a:ea typeface="MS PGothic" charset="0"/>
                <a:cs typeface="Calibri"/>
              </a:rPr>
              <a:t>  </a:t>
            </a:r>
          </a:p>
          <a:p>
            <a:endParaRPr lang="en-US" altLang="ja-JP" dirty="0">
              <a:latin typeface="Calibri"/>
              <a:ea typeface="MS PGothic" charset="0"/>
              <a:cs typeface="Calibri"/>
            </a:endParaRPr>
          </a:p>
          <a:p>
            <a:r>
              <a:rPr lang="en-US" altLang="ja-JP" dirty="0">
                <a:latin typeface="Calibri"/>
                <a:ea typeface="MS PGothic" charset="0"/>
                <a:cs typeface="Calibri"/>
              </a:rPr>
              <a:t>Everything else is either</a:t>
            </a:r>
          </a:p>
          <a:p>
            <a:pPr lvl="1"/>
            <a:r>
              <a:rPr lang="en-US" altLang="ja-JP" dirty="0">
                <a:latin typeface="Calibri"/>
                <a:ea typeface="MS PGothic" charset="0"/>
                <a:cs typeface="Calibri"/>
              </a:rPr>
              <a:t>a system program (ships with the operating system) , or</a:t>
            </a:r>
          </a:p>
          <a:p>
            <a:pPr lvl="1"/>
            <a:r>
              <a:rPr lang="en-US" altLang="ja-JP" dirty="0">
                <a:latin typeface="Calibri"/>
                <a:ea typeface="MS PGothic" charset="0"/>
                <a:cs typeface="Calibri"/>
              </a:rPr>
              <a:t>an application program.</a:t>
            </a:r>
            <a:endParaRPr lang="en-US" dirty="0">
              <a:latin typeface="Calibri"/>
              <a:ea typeface="MS PGothic" charset="0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76400"/>
            <a:ext cx="1905000" cy="1864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20" y="4150611"/>
            <a:ext cx="1904035" cy="169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3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304800"/>
            <a:ext cx="8229600" cy="576262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262673"/>
                </a:solidFill>
                <a:latin typeface="Calibri"/>
                <a:ea typeface="MS PGothic" charset="0"/>
                <a:cs typeface="Calibri"/>
              </a:rPr>
              <a:t>Computer</a:t>
            </a:r>
            <a:r>
              <a:rPr lang="en-US" dirty="0">
                <a:latin typeface="Calibri"/>
                <a:ea typeface="MS PGothic" charset="0"/>
                <a:cs typeface="Calibri"/>
              </a:rPr>
              <a:t> System Organization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43000" y="1066801"/>
            <a:ext cx="9829800" cy="4530725"/>
          </a:xfrm>
        </p:spPr>
        <p:txBody>
          <a:bodyPr/>
          <a:lstStyle/>
          <a:p>
            <a:r>
              <a:rPr lang="en-US" sz="2800" dirty="0">
                <a:latin typeface="Calibri"/>
                <a:ea typeface="MS PGothic" charset="0"/>
                <a:cs typeface="Calibri"/>
              </a:rPr>
              <a:t>One or more CPUs, device controllers connect through common bus providing access to shared memory</a:t>
            </a:r>
          </a:p>
          <a:p>
            <a:endParaRPr lang="en-US" sz="2800" dirty="0">
              <a:latin typeface="Calibri"/>
              <a:ea typeface="MS PGothic" charset="0"/>
              <a:cs typeface="Calibri"/>
            </a:endParaRPr>
          </a:p>
          <a:p>
            <a:r>
              <a:rPr lang="en-US" sz="2800" dirty="0">
                <a:latin typeface="Calibri"/>
                <a:ea typeface="MS PGothic" charset="0"/>
                <a:cs typeface="Calibri"/>
              </a:rPr>
              <a:t>Concurrent execution of CPUs and devices competing for memory cycles</a:t>
            </a:r>
          </a:p>
          <a:p>
            <a:pPr lvl="1"/>
            <a:endParaRPr lang="en-US" dirty="0">
              <a:latin typeface="Calibri"/>
              <a:ea typeface="MS PGothic" charset="0"/>
              <a:cs typeface="Calibri"/>
            </a:endParaRPr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581400"/>
            <a:ext cx="6059487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48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813" y="456253"/>
            <a:ext cx="7824788" cy="106774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Key Interfaces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178050" y="1828802"/>
            <a:ext cx="7848600" cy="3962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/>
                <a:cs typeface="Calibri"/>
              </a:rPr>
              <a:t>Application programming interface (API)</a:t>
            </a:r>
          </a:p>
          <a:p>
            <a:endParaRPr lang="en-US" sz="3200" dirty="0">
              <a:latin typeface="Calibri"/>
              <a:cs typeface="Calibri"/>
            </a:endParaRPr>
          </a:p>
          <a:p>
            <a:r>
              <a:rPr lang="en-US" sz="3200" dirty="0">
                <a:latin typeface="Calibri"/>
                <a:cs typeface="Calibri"/>
              </a:rPr>
              <a:t>Application binary interface (ABI)</a:t>
            </a:r>
          </a:p>
          <a:p>
            <a:endParaRPr lang="en-US" sz="3200" dirty="0">
              <a:latin typeface="Calibri"/>
              <a:cs typeface="Calibri"/>
            </a:endParaRPr>
          </a:p>
          <a:p>
            <a:r>
              <a:rPr lang="en-US" sz="3200" dirty="0">
                <a:latin typeface="Calibri"/>
                <a:cs typeface="Calibri"/>
              </a:rPr>
              <a:t>Instruction set architecture (ISA) –COMP4300 (e.g., </a:t>
            </a:r>
            <a:r>
              <a:rPr lang="nb-NO" sz="3200" dirty="0" err="1">
                <a:latin typeface="Courier"/>
                <a:cs typeface="Courier"/>
              </a:rPr>
              <a:t>add</a:t>
            </a:r>
            <a:r>
              <a:rPr lang="nb-NO" sz="3200" dirty="0">
                <a:latin typeface="Courier"/>
                <a:cs typeface="Courier"/>
              </a:rPr>
              <a:t> $</a:t>
            </a:r>
            <a:r>
              <a:rPr lang="nb-NO" sz="3200" dirty="0" err="1">
                <a:latin typeface="Courier"/>
                <a:cs typeface="Courier"/>
              </a:rPr>
              <a:t>d,$s,$t</a:t>
            </a:r>
            <a:r>
              <a:rPr lang="nb-NO" sz="3200" dirty="0">
                <a:latin typeface="Calibri"/>
                <a:cs typeface="Calibri"/>
              </a:rPr>
              <a:t>)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367C90-D8D8-4A11-9BC3-E7451ACC5EB2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980" y="0"/>
            <a:ext cx="781197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0"/>
            <a:ext cx="6314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2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304800"/>
            <a:ext cx="8229600" cy="13716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How do you startup a computer?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133600" y="1676401"/>
            <a:ext cx="7848600" cy="4087813"/>
          </a:xfrm>
        </p:spPr>
        <p:txBody>
          <a:bodyPr/>
          <a:lstStyle/>
          <a:p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bootstrap program</a:t>
            </a:r>
            <a:r>
              <a:rPr lang="en-US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dirty="0">
                <a:latin typeface="Calibri"/>
                <a:ea typeface="MS PGothic" charset="0"/>
                <a:cs typeface="Calibri"/>
              </a:rPr>
              <a:t>is loaded at power-up or reboot</a:t>
            </a:r>
          </a:p>
          <a:p>
            <a:pPr lvl="1"/>
            <a:r>
              <a:rPr lang="en-US" dirty="0">
                <a:latin typeface="Calibri"/>
                <a:ea typeface="MS PGothic" charset="0"/>
                <a:cs typeface="Calibri"/>
              </a:rPr>
              <a:t>Typically stored in ROM or EPROM, generally known as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firmware</a:t>
            </a:r>
          </a:p>
          <a:p>
            <a:pPr lvl="1"/>
            <a:r>
              <a:rPr lang="en-US" dirty="0">
                <a:latin typeface="Calibri"/>
                <a:ea typeface="MS PGothic" charset="0"/>
                <a:cs typeface="Calibri"/>
              </a:rPr>
              <a:t>Initializes all aspects of system</a:t>
            </a:r>
          </a:p>
          <a:p>
            <a:pPr lvl="1"/>
            <a:r>
              <a:rPr lang="en-US" dirty="0">
                <a:latin typeface="Calibri"/>
                <a:ea typeface="MS PGothic" charset="0"/>
                <a:cs typeface="Calibri"/>
              </a:rPr>
              <a:t>Loads operating system kernel and starts 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133600" y="1752600"/>
            <a:ext cx="8077200" cy="48006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4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338138"/>
            <a:ext cx="8229600" cy="804862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ea typeface="MS PGothic" charset="0"/>
                <a:cs typeface="Calibri"/>
              </a:rPr>
              <a:t>Common Functions of Interrupts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57600" y="1466850"/>
            <a:ext cx="7956550" cy="4454525"/>
          </a:xfrm>
        </p:spPr>
        <p:txBody>
          <a:bodyPr/>
          <a:lstStyle/>
          <a:p>
            <a:r>
              <a:rPr lang="en-US" dirty="0">
                <a:latin typeface="Calibri"/>
                <a:ea typeface="MS PGothic" charset="0"/>
                <a:cs typeface="Calibri"/>
              </a:rPr>
              <a:t>Interrupt transfers control to the interrupt service routine through the </a:t>
            </a:r>
            <a:r>
              <a:rPr lang="en-US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interrupt</a:t>
            </a:r>
            <a:r>
              <a:rPr lang="en-US" i="1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vector</a:t>
            </a:r>
          </a:p>
          <a:p>
            <a:endParaRPr lang="en-US" sz="800" dirty="0">
              <a:latin typeface="Calibri"/>
              <a:ea typeface="MS PGothic" charset="0"/>
              <a:cs typeface="Calibri"/>
            </a:endParaRP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Interrupt architecture must save the address of the interrupted instruction</a:t>
            </a:r>
          </a:p>
          <a:p>
            <a:endParaRPr lang="en-US" sz="800" i="1" dirty="0">
              <a:latin typeface="Calibri"/>
              <a:ea typeface="MS PGothic" charset="0"/>
              <a:cs typeface="Calibri"/>
            </a:endParaRP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A </a:t>
            </a:r>
            <a:r>
              <a:rPr lang="en-US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trap</a:t>
            </a:r>
            <a:r>
              <a:rPr lang="en-US" dirty="0">
                <a:latin typeface="Calibri"/>
                <a:ea typeface="MS PGothic" charset="0"/>
                <a:cs typeface="Calibri"/>
              </a:rPr>
              <a:t> or </a:t>
            </a:r>
            <a:r>
              <a:rPr lang="en-US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exception</a:t>
            </a:r>
            <a:r>
              <a:rPr lang="en-US" dirty="0">
                <a:latin typeface="Calibri"/>
                <a:ea typeface="MS PGothic" charset="0"/>
                <a:cs typeface="Calibri"/>
              </a:rPr>
              <a:t> is a software-generated interrupt caused either by an error or a user request</a:t>
            </a:r>
            <a:endParaRPr lang="en-US" sz="800" dirty="0">
              <a:latin typeface="Calibri"/>
              <a:ea typeface="MS PGothic" charset="0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50" y="2362200"/>
            <a:ext cx="305375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58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381000"/>
            <a:ext cx="8991600" cy="990600"/>
          </a:xfrm>
        </p:spPr>
        <p:txBody>
          <a:bodyPr/>
          <a:lstStyle/>
          <a:p>
            <a:pPr eaLnBrk="1" hangingPunct="1"/>
            <a:r>
              <a:rPr lang="en-US" sz="4000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Explain the Interrupt Timeline</a:t>
            </a:r>
            <a:br>
              <a:rPr lang="en-US" sz="4000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</a:br>
            <a:r>
              <a:rPr lang="en-US" sz="3600" dirty="0">
                <a:latin typeface="Calibri"/>
                <a:ea typeface="MS PGothic" charset="0"/>
                <a:cs typeface="Calibri"/>
              </a:rPr>
              <a:t>A single process is doing output</a:t>
            </a:r>
          </a:p>
        </p:txBody>
      </p:sp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76400"/>
            <a:ext cx="8421681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6019800" y="2743200"/>
            <a:ext cx="533400" cy="533400"/>
          </a:xfrm>
          <a:prstGeom prst="ellipse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811789" y="2743200"/>
            <a:ext cx="533400" cy="533400"/>
          </a:xfrm>
          <a:prstGeom prst="ellipse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715000" y="4114800"/>
            <a:ext cx="533400" cy="533400"/>
          </a:xfrm>
          <a:prstGeom prst="ellipse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382000" y="4114800"/>
            <a:ext cx="533400" cy="533400"/>
          </a:xfrm>
          <a:prstGeom prst="ellipse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804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8991600" cy="1143000"/>
          </a:xfrm>
        </p:spPr>
        <p:txBody>
          <a:bodyPr/>
          <a:lstStyle/>
          <a:p>
            <a:pPr algn="ctr"/>
            <a:r>
              <a:rPr lang="en-US" dirty="0">
                <a:latin typeface="Calibri"/>
                <a:ea typeface="MS PGothic" charset="0"/>
                <a:cs typeface="Calibri"/>
              </a:rPr>
              <a:t>Evolution of Operating Systems</a:t>
            </a:r>
            <a:endParaRPr lang="en-NZ" dirty="0">
              <a:latin typeface="Calibri"/>
              <a:ea typeface="MS PGothic" charset="0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11643" y="2232033"/>
            <a:ext cx="8077200" cy="40386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NZ" sz="2800">
                <a:latin typeface="Calibri" charset="0"/>
                <a:ea typeface="Calibri" charset="0"/>
                <a:cs typeface="Calibri" charset="0"/>
              </a:rPr>
              <a:t>Stages </a:t>
            </a:r>
            <a:r>
              <a:rPr lang="en-NZ" sz="2800" dirty="0">
                <a:latin typeface="Calibri" charset="0"/>
                <a:ea typeface="Calibri" charset="0"/>
                <a:cs typeface="Calibri" charset="0"/>
              </a:rPr>
              <a:t>include:</a:t>
            </a:r>
          </a:p>
          <a:p>
            <a:pPr lvl="1">
              <a:buSzPct val="55000"/>
            </a:pPr>
            <a:endParaRPr lang="en-NZ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6806164"/>
              </p:ext>
            </p:extLst>
          </p:nvPr>
        </p:nvGraphicFramePr>
        <p:xfrm>
          <a:off x="2593134" y="2209800"/>
          <a:ext cx="6400800" cy="3812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6237682"/>
            <a:ext cx="533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02666" y="1385296"/>
            <a:ext cx="84605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What are the reasons for an OS to evolve over time?</a:t>
            </a:r>
          </a:p>
        </p:txBody>
      </p:sp>
    </p:spTree>
    <p:extLst>
      <p:ext uri="{BB962C8B-B14F-4D97-AF65-F5344CB8AC3E}">
        <p14:creationId xmlns:p14="http://schemas.microsoft.com/office/powerpoint/2010/main" val="87196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latin typeface="Calibri"/>
                <a:ea typeface="MS PGothic" charset="0"/>
                <a:cs typeface="Calibri"/>
              </a:rPr>
              <a:t>Serial Processing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0200" y="1258363"/>
            <a:ext cx="3657600" cy="730415"/>
          </a:xfrm>
        </p:spPr>
        <p:txBody>
          <a:bodyPr/>
          <a:lstStyle/>
          <a:p>
            <a:r>
              <a:rPr lang="en-US" sz="3200" b="0" dirty="0">
                <a:latin typeface="Calibri"/>
                <a:cs typeface="Calibri"/>
              </a:rPr>
              <a:t>Earliest Computers: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62000" y="2165163"/>
            <a:ext cx="5791200" cy="416718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No operating </a:t>
            </a:r>
            <a:r>
              <a:rPr lang="en-US" sz="2800" dirty="0">
                <a:latin typeface="Calibri"/>
                <a:cs typeface="Calibri"/>
              </a:rPr>
              <a:t>system</a:t>
            </a:r>
          </a:p>
          <a:p>
            <a:r>
              <a:rPr lang="en-US" altLang="zh-CN" sz="2800" dirty="0">
                <a:latin typeface="Calibri"/>
                <a:cs typeface="Calibri"/>
              </a:rPr>
              <a:t>P</a:t>
            </a:r>
            <a:r>
              <a:rPr lang="en-US" sz="2800" dirty="0">
                <a:latin typeface="Calibri"/>
                <a:cs typeface="Calibri"/>
              </a:rPr>
              <a:t>rogrammers interacted directly with hardware</a:t>
            </a:r>
          </a:p>
          <a:p>
            <a:r>
              <a:rPr lang="en-US" sz="2800" dirty="0">
                <a:latin typeface="Calibri"/>
                <a:cs typeface="Calibri"/>
              </a:rPr>
              <a:t>Computers ran from a console with display lights, toggle switches, some form of input device, and a printer</a:t>
            </a:r>
          </a:p>
          <a:p>
            <a:r>
              <a:rPr lang="en-US" sz="2800" dirty="0">
                <a:latin typeface="Calibri"/>
                <a:cs typeface="Calibri"/>
              </a:rPr>
              <a:t>Users have access to the computer in “series”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91400" y="1223334"/>
            <a:ext cx="3581400" cy="730415"/>
          </a:xfrm>
        </p:spPr>
        <p:txBody>
          <a:bodyPr/>
          <a:lstStyle/>
          <a:p>
            <a:r>
              <a:rPr lang="en-US" sz="3200" b="0" dirty="0">
                <a:latin typeface="Calibri"/>
                <a:cs typeface="Calibri"/>
              </a:rPr>
              <a:t>Problems: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1994252"/>
            <a:ext cx="5105400" cy="39624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/>
                <a:cs typeface="Calibri"/>
              </a:rPr>
              <a:t>Scheduling: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used a </a:t>
            </a:r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hardcopy sign-up sheet </a:t>
            </a:r>
            <a:r>
              <a:rPr lang="en-US" sz="2400" dirty="0">
                <a:latin typeface="Calibri"/>
                <a:cs typeface="Calibri"/>
              </a:rPr>
              <a:t>to reserve computer time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time allocations could run short or long, wast</a:t>
            </a:r>
            <a:r>
              <a:rPr lang="en-US" altLang="zh-CN" sz="2400" dirty="0">
                <a:latin typeface="Calibri"/>
                <a:cs typeface="Calibri"/>
              </a:rPr>
              <a:t>ing</a:t>
            </a:r>
            <a:r>
              <a:rPr lang="en-US" sz="2400" dirty="0">
                <a:latin typeface="Calibri"/>
                <a:cs typeface="Calibri"/>
              </a:rPr>
              <a:t> computer time</a:t>
            </a:r>
          </a:p>
          <a:p>
            <a:pPr marL="339725" lvl="3" indent="-285750">
              <a:spcBef>
                <a:spcPts val="1800"/>
              </a:spcBef>
              <a:buFont typeface="Arial"/>
              <a:buChar char="•"/>
            </a:pPr>
            <a:r>
              <a:rPr lang="en-US" sz="2800" dirty="0">
                <a:latin typeface="Calibri"/>
                <a:cs typeface="Calibri"/>
              </a:rPr>
              <a:t>Setup time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Long system setup time: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Must</a:t>
            </a:r>
            <a:r>
              <a:rPr lang="en-US" sz="2400" dirty="0">
                <a:latin typeface="Calibri"/>
                <a:cs typeface="Calibri"/>
              </a:rPr>
              <a:t> spen</a:t>
            </a:r>
            <a:r>
              <a:rPr lang="en-US" altLang="zh-CN" sz="2400" dirty="0">
                <a:latin typeface="Calibri"/>
                <a:cs typeface="Calibri"/>
              </a:rPr>
              <a:t>d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time</a:t>
            </a:r>
            <a:r>
              <a:rPr lang="zh-CN" altLang="en-US" sz="2400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in</a:t>
            </a:r>
            <a:r>
              <a:rPr lang="en-US" sz="2400" dirty="0">
                <a:latin typeface="Calibri"/>
                <a:cs typeface="Calibri"/>
              </a:rPr>
              <a:t> setting up the program to run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902666" y="6149789"/>
            <a:ext cx="533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56104A5-FF6A-4891-8FE3-D539A7A66E0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68" y="1223333"/>
            <a:ext cx="4767537" cy="4926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321" y="1811689"/>
            <a:ext cx="6263232" cy="34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473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1582400" cy="2362200"/>
          </a:xfrm>
        </p:spPr>
        <p:txBody>
          <a:bodyPr/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Exercise 4:</a:t>
            </a:r>
            <a:r>
              <a:rPr lang="en-US" sz="4000" dirty="0">
                <a:latin typeface="Calibri"/>
                <a:ea typeface="MS PGothic" charset="0"/>
                <a:cs typeface="Calibri"/>
              </a:rPr>
              <a:t> How to reduce the long system setup time of a serial processing system? (Please use one short sentence to describe your solution.)</a:t>
            </a:r>
            <a:endParaRPr lang="en-US" dirty="0">
              <a:latin typeface="Calibri"/>
              <a:ea typeface="MS PGothic" charset="0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367C90-D8D8-4A11-9BC3-E7451ACC5EB2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2822576"/>
            <a:ext cx="3614737" cy="373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540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813" y="456253"/>
            <a:ext cx="7824788" cy="1143948"/>
          </a:xfrm>
        </p:spPr>
        <p:txBody>
          <a:bodyPr/>
          <a:lstStyle/>
          <a:p>
            <a:pPr algn="ctr"/>
            <a:r>
              <a:rPr lang="en-US" dirty="0">
                <a:latin typeface="Calibri"/>
                <a:ea typeface="MS PGothic" charset="0"/>
                <a:cs typeface="Calibri"/>
              </a:rPr>
              <a:t>Simple Batch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57400" y="1600200"/>
            <a:ext cx="8077200" cy="4419600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Early computers were very expensive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</a:rPr>
              <a:t>important to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maximize processor utilization</a:t>
            </a:r>
          </a:p>
          <a:p>
            <a:r>
              <a:rPr lang="en-US" dirty="0">
                <a:latin typeface="Calibri" panose="020F0502020204030204" pitchFamily="34" charset="0"/>
              </a:rPr>
              <a:t>Monitor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</a:rPr>
              <a:t>user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no longer has direct access </a:t>
            </a:r>
            <a:r>
              <a:rPr lang="en-US" sz="2800" dirty="0">
                <a:latin typeface="Calibri" panose="020F0502020204030204" pitchFamily="34" charset="0"/>
              </a:rPr>
              <a:t>to processor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</a:rPr>
              <a:t>job is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submitted to computer operator </a:t>
            </a:r>
            <a:r>
              <a:rPr lang="en-US" sz="2800" dirty="0">
                <a:latin typeface="Calibri" panose="020F0502020204030204" pitchFamily="34" charset="0"/>
              </a:rPr>
              <a:t>who batches them together and places them on an input device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</a:rPr>
              <a:t>program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branches back to the monitor </a:t>
            </a:r>
            <a:r>
              <a:rPr lang="en-US" sz="2800" dirty="0">
                <a:latin typeface="Calibri" panose="020F0502020204030204" pitchFamily="34" charset="0"/>
              </a:rPr>
              <a:t>when finished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902666" y="6149789"/>
            <a:ext cx="533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548" y="1663148"/>
            <a:ext cx="871728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144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1"/>
            <a:ext cx="8839200" cy="576263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/>
                <a:ea typeface="MS PGothic" charset="0"/>
                <a:cs typeface="Calibri"/>
              </a:rPr>
              <a:t>Four Components of a Computer System</a:t>
            </a:r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009967"/>
            <a:ext cx="6629400" cy="5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14800" y="4114800"/>
            <a:ext cx="4038600" cy="12954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19400" y="2895600"/>
            <a:ext cx="6629400" cy="12192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43200" y="990600"/>
            <a:ext cx="6705600" cy="9906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1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MS PGothic" charset="0"/>
                <a:cs typeface="Calibri"/>
              </a:rPr>
              <a:t>Job Control Language (JCL)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579250416"/>
              </p:ext>
            </p:extLst>
          </p:nvPr>
        </p:nvGraphicFramePr>
        <p:xfrm>
          <a:off x="2133600" y="1752601"/>
          <a:ext cx="7874000" cy="3840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902666" y="6149789"/>
            <a:ext cx="533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2057400"/>
            <a:ext cx="8370887" cy="290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670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642938"/>
            <a:ext cx="9982200" cy="957262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Exercise 5 (</a:t>
            </a:r>
            <a:r>
              <a:rPr lang="en-US" dirty="0" err="1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Plickers</a:t>
            </a:r>
            <a:r>
              <a:rPr lang="en-US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):</a:t>
            </a:r>
            <a:r>
              <a:rPr lang="en-US" dirty="0">
                <a:latin typeface="Calibri"/>
                <a:ea typeface="MS PGothic" charset="0"/>
                <a:cs typeface="Calibri"/>
              </a:rPr>
              <a:t> Which statement about simple batch systems is correct?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162800" y="2362200"/>
            <a:ext cx="4683125" cy="3200400"/>
          </a:xfrm>
        </p:spPr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Highly inefficient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Over utilized CPU time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Deliver high throughput 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Offer interactivity of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70" y="2057402"/>
            <a:ext cx="6621460" cy="327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1167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813" y="151452"/>
            <a:ext cx="7824788" cy="1067748"/>
          </a:xfrm>
        </p:spPr>
        <p:txBody>
          <a:bodyPr/>
          <a:lstStyle/>
          <a:p>
            <a:pPr algn="ctr"/>
            <a:r>
              <a:rPr lang="en-US" dirty="0">
                <a:latin typeface="Calibri"/>
                <a:ea typeface="MS PGothic" charset="0"/>
                <a:cs typeface="Calibri"/>
              </a:rPr>
              <a:t>Multiprogramming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09800" y="4572000"/>
            <a:ext cx="7772400" cy="17526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Calibri" panose="020F0502020204030204" pitchFamily="34" charset="0"/>
              </a:rPr>
              <a:t>There must be enough memory to hold the OS (resident monitor) and one user program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Calibri" panose="020F0502020204030204" pitchFamily="34" charset="0"/>
              </a:rPr>
              <a:t>When one job needs to wait for I/O, the processor can switch to the other job, which is likely not waiting for I/O</a:t>
            </a:r>
          </a:p>
        </p:txBody>
      </p:sp>
      <p:pic>
        <p:nvPicPr>
          <p:cNvPr id="5" name="Picture 4" descr="f5.pdf"/>
          <p:cNvPicPr>
            <a:picLocks noChangeAspect="1"/>
          </p:cNvPicPr>
          <p:nvPr/>
        </p:nvPicPr>
        <p:blipFill>
          <a:blip r:embed="rId3"/>
          <a:srcRect l="4706" t="23636" r="7059" b="48182"/>
          <a:stretch>
            <a:fillRect/>
          </a:stretch>
        </p:blipFill>
        <p:spPr>
          <a:xfrm>
            <a:off x="1676401" y="1066800"/>
            <a:ext cx="8721076" cy="36047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902666" y="6149789"/>
            <a:ext cx="533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048000"/>
            <a:ext cx="8458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88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mv="urn:schemas-microsoft-com:mac:vml"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813" y="304801"/>
            <a:ext cx="7824788" cy="1067747"/>
          </a:xfrm>
        </p:spPr>
        <p:txBody>
          <a:bodyPr/>
          <a:lstStyle/>
          <a:p>
            <a:pPr algn="ctr"/>
            <a:r>
              <a:rPr lang="en-US" dirty="0">
                <a:latin typeface="Calibri"/>
                <a:ea typeface="MS PGothic" charset="0"/>
                <a:cs typeface="Calibri"/>
              </a:rPr>
              <a:t>Time-Sharing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0" y="1828802"/>
            <a:ext cx="8534400" cy="41147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To handle multiple </a:t>
            </a:r>
            <a:r>
              <a:rPr 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interactive</a:t>
            </a:r>
            <a:r>
              <a:rPr lang="en-US" sz="3200" dirty="0">
                <a:latin typeface="Calibri" panose="020F0502020204030204" pitchFamily="34" charset="0"/>
              </a:rPr>
              <a:t> jobs</a:t>
            </a:r>
          </a:p>
          <a:p>
            <a:r>
              <a:rPr lang="en-US" sz="3200" dirty="0">
                <a:latin typeface="Calibri" panose="020F0502020204030204" pitchFamily="34" charset="0"/>
              </a:rPr>
              <a:t>Processor time is shared among </a:t>
            </a:r>
            <a:r>
              <a:rPr 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multiple users</a:t>
            </a:r>
          </a:p>
          <a:p>
            <a:endParaRPr lang="en-US" sz="32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</a:rPr>
              <a:t>Multiple users simultaneously access the system through terminals, with the OS interleaving the execution of each user program in a short burst or quantum of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367C90-D8D8-4A11-9BC3-E7451ACC5EB2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980" y="1295400"/>
            <a:ext cx="8610600" cy="521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98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3048000"/>
          </a:xfrm>
        </p:spPr>
        <p:txBody>
          <a:bodyPr/>
          <a:lstStyle/>
          <a:p>
            <a:pPr algn="l"/>
            <a:r>
              <a:rPr lang="en-US" sz="3200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Exercise 6:</a:t>
            </a:r>
            <a:r>
              <a:rPr lang="en-US" sz="3200" dirty="0">
                <a:latin typeface="Calibri"/>
                <a:ea typeface="MS PGothic" charset="0"/>
                <a:cs typeface="Calibri"/>
              </a:rPr>
              <a:t> If there are </a:t>
            </a:r>
            <a:r>
              <a:rPr lang="en-US" sz="3200" i="1" dirty="0">
                <a:latin typeface="Calibri"/>
                <a:ea typeface="MS PGothic" charset="0"/>
                <a:cs typeface="Calibri"/>
              </a:rPr>
              <a:t>n</a:t>
            </a:r>
            <a:r>
              <a:rPr lang="en-US" sz="3200" dirty="0">
                <a:latin typeface="Calibri"/>
                <a:ea typeface="MS PGothic" charset="0"/>
                <a:cs typeface="Calibri"/>
              </a:rPr>
              <a:t> users actively requesting service at one time, each user will only see on the average </a:t>
            </a:r>
            <a:r>
              <a:rPr lang="en-US" sz="3200" i="1" dirty="0">
                <a:latin typeface="Calibri"/>
                <a:ea typeface="MS PGothic" charset="0"/>
                <a:cs typeface="Calibri"/>
              </a:rPr>
              <a:t>1/ n </a:t>
            </a:r>
            <a:r>
              <a:rPr lang="en-US" sz="3200" dirty="0">
                <a:latin typeface="Calibri"/>
                <a:ea typeface="MS PGothic" charset="0"/>
                <a:cs typeface="Calibri"/>
              </a:rPr>
              <a:t>of the effective computer capacity, not counting OS overhead. </a:t>
            </a:r>
            <a:br>
              <a:rPr lang="en-US" sz="3200" dirty="0">
                <a:latin typeface="Calibri"/>
                <a:ea typeface="MS PGothic" charset="0"/>
                <a:cs typeface="Calibri"/>
              </a:rPr>
            </a:br>
            <a:br>
              <a:rPr lang="en-US" sz="3200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</a:br>
            <a:r>
              <a:rPr lang="en-US" sz="3200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Why the response time on a time-sharing system can be similar to that on a dedicated computer?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24200" y="4883426"/>
            <a:ext cx="6858000" cy="6096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Relatively slow human reaction time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367C90-D8D8-4A11-9BC3-E7451ACC5EB2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19151"/>
            <a:ext cx="4953000" cy="300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340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338138"/>
            <a:ext cx="8229600" cy="804862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ea typeface="MS PGothic" charset="0"/>
                <a:cs typeface="Calibri"/>
              </a:rPr>
              <a:t>Summary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00200" y="1371601"/>
            <a:ext cx="9144000" cy="4392613"/>
          </a:xfrm>
        </p:spPr>
        <p:txBody>
          <a:bodyPr/>
          <a:lstStyle/>
          <a:p>
            <a:r>
              <a:rPr lang="en-US" dirty="0">
                <a:latin typeface="Calibri"/>
                <a:ea typeface="MS PGothic" charset="0"/>
                <a:cs typeface="Calibri"/>
              </a:rPr>
              <a:t>Basic organization of computer systems</a:t>
            </a:r>
          </a:p>
          <a:p>
            <a:endParaRPr lang="en-US" dirty="0">
              <a:latin typeface="Calibri"/>
              <a:ea typeface="MS PGothic" charset="0"/>
              <a:cs typeface="Calibri"/>
            </a:endParaRP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Goals of operating systems</a:t>
            </a:r>
          </a:p>
          <a:p>
            <a:endParaRPr lang="en-US" dirty="0">
              <a:latin typeface="Calibri"/>
              <a:ea typeface="MS PGothic" charset="0"/>
              <a:cs typeface="Calibri"/>
            </a:endParaRP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Evolution of Operating Systems</a:t>
            </a:r>
          </a:p>
          <a:p>
            <a:pPr lvl="1"/>
            <a:r>
              <a:rPr lang="en-US" dirty="0">
                <a:latin typeface="Calibri"/>
                <a:ea typeface="MS PGothic" charset="0"/>
                <a:cs typeface="Calibri"/>
              </a:rPr>
              <a:t>Batching </a:t>
            </a:r>
          </a:p>
          <a:p>
            <a:pPr lvl="1"/>
            <a:r>
              <a:rPr lang="en-US" dirty="0">
                <a:latin typeface="Calibri"/>
                <a:ea typeface="MS PGothic" charset="0"/>
                <a:cs typeface="Calibri"/>
              </a:rPr>
              <a:t>Multiprogramming </a:t>
            </a:r>
          </a:p>
          <a:p>
            <a:pPr lvl="1"/>
            <a:r>
              <a:rPr lang="en-US" dirty="0">
                <a:latin typeface="Calibri"/>
                <a:ea typeface="MS PGothic" charset="0"/>
                <a:cs typeface="Calibri"/>
              </a:rPr>
              <a:t>Timesharing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22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381000"/>
            <a:ext cx="8915400" cy="1371600"/>
          </a:xfrm>
        </p:spPr>
        <p:txBody>
          <a:bodyPr/>
          <a:lstStyle/>
          <a:p>
            <a:pPr eaLnBrk="1" hangingPunct="1"/>
            <a:r>
              <a:rPr lang="en-US" sz="4000" dirty="0"/>
              <a:t>What is an operating system?</a:t>
            </a:r>
            <a:endParaRPr lang="en-US" sz="4000" dirty="0">
              <a:latin typeface="Calibri"/>
              <a:ea typeface="MS PGothic" charset="0"/>
              <a:cs typeface="Calibri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0400" y="2479872"/>
            <a:ext cx="4876800" cy="29032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/>
                <a:ea typeface="MS PGothic" charset="0"/>
                <a:cs typeface="Calibri"/>
              </a:rPr>
              <a:t>OS is a program that acts as an intermediary between a user of a computer and the computer hardware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52600"/>
            <a:ext cx="6476413" cy="374823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6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81000"/>
            <a:ext cx="11430000" cy="1216668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Exercise 1(</a:t>
            </a:r>
            <a:r>
              <a:rPr lang="en-US" dirty="0" err="1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Plickers</a:t>
            </a:r>
            <a:r>
              <a:rPr lang="en-US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):</a:t>
            </a:r>
            <a:r>
              <a:rPr lang="en-US" dirty="0">
                <a:latin typeface="Calibri"/>
                <a:ea typeface="MS PGothic" charset="0"/>
                <a:cs typeface="Calibri"/>
              </a:rPr>
              <a:t> Which one of the following item is NOT an operating system goal?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919287"/>
            <a:ext cx="9829800" cy="4159250"/>
          </a:xfrm>
        </p:spPr>
        <p:txBody>
          <a:bodyPr/>
          <a:lstStyle/>
          <a:p>
            <a:pPr marL="971550" lvl="1" indent="-514350">
              <a:buFont typeface="+mj-lt"/>
              <a:buAutoNum type="alphaUcPeriod"/>
            </a:pPr>
            <a:r>
              <a:rPr lang="en-US" dirty="0">
                <a:latin typeface="Calibri"/>
                <a:ea typeface="MS PGothic" charset="0"/>
                <a:cs typeface="Calibri"/>
              </a:rPr>
              <a:t>Execute user programs and make solving user problems easier</a:t>
            </a:r>
          </a:p>
          <a:p>
            <a:pPr marL="971550" lvl="1" indent="-514350">
              <a:buFont typeface="+mj-lt"/>
              <a:buAutoNum type="alphaUcPeriod"/>
            </a:pPr>
            <a:endParaRPr lang="en-US" dirty="0">
              <a:latin typeface="Calibri"/>
              <a:ea typeface="MS PGothic" charset="0"/>
              <a:cs typeface="Calibri"/>
            </a:endParaRPr>
          </a:p>
          <a:p>
            <a:pPr marL="971550" lvl="1" indent="-514350">
              <a:buFont typeface="+mj-lt"/>
              <a:buAutoNum type="alphaUcPeriod"/>
            </a:pPr>
            <a:r>
              <a:rPr lang="en-US" dirty="0">
                <a:latin typeface="Calibri"/>
                <a:ea typeface="MS PGothic" charset="0"/>
                <a:cs typeface="Calibri"/>
              </a:rPr>
              <a:t>Make the computer system convenient to use</a:t>
            </a:r>
          </a:p>
          <a:p>
            <a:pPr marL="971550" lvl="1" indent="-514350">
              <a:buFont typeface="+mj-lt"/>
              <a:buAutoNum type="alphaUcPeriod"/>
            </a:pPr>
            <a:endParaRPr lang="en-US" dirty="0">
              <a:latin typeface="Calibri"/>
              <a:ea typeface="MS PGothic" charset="0"/>
              <a:cs typeface="Calibri"/>
            </a:endParaRPr>
          </a:p>
          <a:p>
            <a:pPr marL="971550" lvl="1" indent="-514350">
              <a:buFont typeface="+mj-lt"/>
              <a:buAutoNum type="alphaUcPeriod"/>
            </a:pPr>
            <a:r>
              <a:rPr lang="en-US" dirty="0">
                <a:latin typeface="Calibri"/>
                <a:ea typeface="MS PGothic" charset="0"/>
                <a:cs typeface="Calibri"/>
              </a:rPr>
              <a:t>Improve CPU clock rate</a:t>
            </a:r>
          </a:p>
          <a:p>
            <a:pPr marL="971550" lvl="1" indent="-514350">
              <a:buFont typeface="+mj-lt"/>
              <a:buAutoNum type="alphaUcPeriod"/>
            </a:pPr>
            <a:endParaRPr lang="en-US" dirty="0">
              <a:latin typeface="Calibri"/>
              <a:ea typeface="MS PGothic" charset="0"/>
              <a:cs typeface="Calibri"/>
            </a:endParaRPr>
          </a:p>
          <a:p>
            <a:pPr marL="971550" lvl="1" indent="-514350">
              <a:buFont typeface="+mj-lt"/>
              <a:buAutoNum type="alphaUcPeriod"/>
            </a:pPr>
            <a:r>
              <a:rPr lang="en-US" dirty="0">
                <a:latin typeface="Calibri"/>
                <a:ea typeface="MS PGothic" charset="0"/>
                <a:cs typeface="Calibri"/>
              </a:rPr>
              <a:t>Use the computer hardware in an efficient manner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Computers vs. Supercomputers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AFC114F-D431-4598-A534-4A959ED9676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561" y="2674746"/>
            <a:ext cx="2078039" cy="1129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057400"/>
            <a:ext cx="3149600" cy="314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057400"/>
            <a:ext cx="3378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 idx="4294967295"/>
          </p:nvPr>
        </p:nvSpPr>
        <p:spPr>
          <a:xfrm>
            <a:off x="228600" y="152400"/>
            <a:ext cx="11506200" cy="1905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Exercise 2 (</a:t>
            </a:r>
            <a:r>
              <a:rPr lang="en-US" dirty="0" err="1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Plickers</a:t>
            </a:r>
            <a:r>
              <a:rPr lang="en-US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): </a:t>
            </a:r>
            <a:r>
              <a:rPr lang="en-US" dirty="0">
                <a:latin typeface="Calibri"/>
                <a:ea typeface="MS PGothic" charset="0"/>
                <a:cs typeface="Calibri"/>
              </a:rPr>
              <a:t>Choose one item below that end users don’t want from operating systems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905000"/>
            <a:ext cx="8001000" cy="4038600"/>
          </a:xfrm>
        </p:spPr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Convenience 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Ease of use 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Short response time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Fast throughput</a:t>
            </a:r>
          </a:p>
          <a:p>
            <a:endParaRPr lang="en-US" dirty="0">
              <a:latin typeface="Calibri"/>
              <a:ea typeface="MS PGothic" charset="0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52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 idx="4294967295"/>
          </p:nvPr>
        </p:nvSpPr>
        <p:spPr>
          <a:xfrm>
            <a:off x="609600" y="279704"/>
            <a:ext cx="11125200" cy="2920696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Exercise 3 (</a:t>
            </a:r>
            <a:r>
              <a:rPr lang="en-US" dirty="0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Plickers</a:t>
            </a:r>
            <a:r>
              <a:rPr 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):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Choose one item below that is the least important objective of operating systems supporting batch-processing mainframes (i.e., supercomputers). 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4294967295"/>
          </p:nvPr>
        </p:nvSpPr>
        <p:spPr>
          <a:xfrm>
            <a:off x="1905000" y="3581399"/>
            <a:ext cx="8001000" cy="3140075"/>
          </a:xfrm>
        </p:spPr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Resource utilization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Short response time 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Fast throughput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Cooling cost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endParaRPr lang="en-US" dirty="0">
              <a:latin typeface="Calibri"/>
              <a:ea typeface="MS PGothic" charset="0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8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 idx="4294967295"/>
          </p:nvPr>
        </p:nvSpPr>
        <p:spPr>
          <a:xfrm>
            <a:off x="1981200" y="338138"/>
            <a:ext cx="8229600" cy="804862"/>
          </a:xfrm>
        </p:spPr>
        <p:txBody>
          <a:bodyPr/>
          <a:lstStyle/>
          <a:p>
            <a:r>
              <a:rPr lang="en-US" dirty="0">
                <a:latin typeface="Calibri"/>
                <a:ea typeface="MS PGothic" charset="0"/>
                <a:cs typeface="Calibri"/>
              </a:rPr>
              <a:t>What an operating systems does?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4294967295"/>
          </p:nvPr>
        </p:nvSpPr>
        <p:spPr>
          <a:xfrm>
            <a:off x="2514600" y="1524000"/>
            <a:ext cx="8947150" cy="5105400"/>
          </a:xfrm>
        </p:spPr>
        <p:txBody>
          <a:bodyPr/>
          <a:lstStyle/>
          <a:p>
            <a:r>
              <a:rPr lang="en-US" sz="2400" dirty="0">
                <a:latin typeface="Calibri"/>
                <a:ea typeface="MS PGothic" charset="0"/>
                <a:cs typeface="Calibri"/>
              </a:rPr>
              <a:t>Users want convenience,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ease</a:t>
            </a:r>
            <a:r>
              <a:rPr lang="en-US" sz="2400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of</a:t>
            </a:r>
            <a:r>
              <a:rPr lang="en-US" sz="2400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use 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and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good performance </a:t>
            </a:r>
          </a:p>
          <a:p>
            <a:pPr lvl="1"/>
            <a:r>
              <a:rPr lang="en-US" sz="2400" dirty="0">
                <a:latin typeface="Calibri"/>
                <a:ea typeface="MS PGothic" charset="0"/>
                <a:cs typeface="Calibri"/>
              </a:rPr>
              <a:t>Don</a:t>
            </a:r>
            <a:r>
              <a:rPr lang="ja-JP" altLang="en-US" sz="2400" dirty="0">
                <a:latin typeface="Calibri"/>
                <a:ea typeface="MS PGothic" charset="0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MS PGothic" charset="0"/>
                <a:cs typeface="Calibri"/>
              </a:rPr>
              <a:t>t care about </a:t>
            </a:r>
            <a:r>
              <a:rPr lang="en-US" altLang="ja-JP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resource</a:t>
            </a:r>
            <a:r>
              <a:rPr lang="en-US" altLang="ja-JP" sz="2400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altLang="ja-JP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utilization</a:t>
            </a:r>
          </a:p>
          <a:p>
            <a:r>
              <a:rPr lang="en-US" sz="2400" dirty="0">
                <a:latin typeface="Calibri"/>
                <a:ea typeface="MS PGothic" charset="0"/>
                <a:cs typeface="Calibri"/>
              </a:rPr>
              <a:t>Shared computer (e.g.,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mainframe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 or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minicomputer</a:t>
            </a:r>
            <a:r>
              <a:rPr lang="en-US" sz="2400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)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 must keep all users happy</a:t>
            </a:r>
          </a:p>
          <a:p>
            <a:r>
              <a:rPr lang="en-US" sz="2400" dirty="0">
                <a:latin typeface="Calibri"/>
                <a:ea typeface="MS PGothic" charset="0"/>
                <a:cs typeface="Calibri"/>
              </a:rPr>
              <a:t>Dedicate systems (e.g.,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workstations</a:t>
            </a:r>
            <a:r>
              <a:rPr lang="en-US" sz="2400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)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 have dedicated resources but frequently use shared resources from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servers</a:t>
            </a:r>
          </a:p>
          <a:p>
            <a:endParaRPr lang="en-US" sz="2400" b="1" dirty="0">
              <a:solidFill>
                <a:srgbClr val="3366FF"/>
              </a:solidFill>
              <a:latin typeface="Calibri"/>
              <a:ea typeface="MS PGothic" charset="0"/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/>
                <a:ea typeface="MS PGothic" charset="0"/>
                <a:cs typeface="Calibri"/>
              </a:rPr>
              <a:t>Handheld computers are resource poor,  optimized for usability and battery life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/>
                <a:ea typeface="MS PGothic" charset="0"/>
                <a:cs typeface="Calibri"/>
              </a:rPr>
              <a:t>Some computers have little or no user interface, such as embedded computers in devices and automobiles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05" y="1371600"/>
            <a:ext cx="1524000" cy="13597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65" y="2959937"/>
            <a:ext cx="1295400" cy="13905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5" y="4673285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66800" y="228600"/>
            <a:ext cx="10668000" cy="12192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ea typeface="MS PGothic" charset="0"/>
                <a:cs typeface="Calibri"/>
              </a:rPr>
              <a:t>System View: Operating System Definition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93888" y="1600201"/>
            <a:ext cx="7859712" cy="4265613"/>
          </a:xfrm>
        </p:spPr>
        <p:txBody>
          <a:bodyPr/>
          <a:lstStyle/>
          <a:p>
            <a:r>
              <a:rPr lang="en-US" dirty="0">
                <a:latin typeface="Calibri"/>
                <a:ea typeface="MS PGothic" charset="0"/>
                <a:cs typeface="Calibri"/>
              </a:rPr>
              <a:t>OS is a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resource allocator</a:t>
            </a:r>
          </a:p>
          <a:p>
            <a:pPr lvl="1"/>
            <a:r>
              <a:rPr lang="en-US" dirty="0">
                <a:latin typeface="Calibri"/>
                <a:ea typeface="MS PGothic" charset="0"/>
                <a:cs typeface="Calibri"/>
              </a:rPr>
              <a:t>Manages all resources</a:t>
            </a:r>
          </a:p>
          <a:p>
            <a:pPr lvl="1"/>
            <a:r>
              <a:rPr lang="en-US" dirty="0">
                <a:latin typeface="Calibri"/>
                <a:ea typeface="MS PGothic" charset="0"/>
                <a:cs typeface="Calibri"/>
              </a:rPr>
              <a:t>Decides between conflicting requests for efficient and fair resource use</a:t>
            </a:r>
          </a:p>
          <a:p>
            <a:pPr lvl="1"/>
            <a:endParaRPr lang="en-US" dirty="0">
              <a:latin typeface="Calibri"/>
              <a:ea typeface="MS PGothic" charset="0"/>
              <a:cs typeface="Calibri"/>
            </a:endParaRP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OS is a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control progra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m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Controls execution of programs to prevent errors and improper use of the computer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599" y="1239325"/>
            <a:ext cx="8094505" cy="5482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399" y="1220789"/>
            <a:ext cx="8824235" cy="55006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4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2264</TotalTime>
  <Words>3035</Words>
  <Application>Microsoft Macintosh PowerPoint</Application>
  <PresentationFormat>Widescreen</PresentationFormat>
  <Paragraphs>465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MS PGothic</vt:lpstr>
      <vt:lpstr>宋体</vt:lpstr>
      <vt:lpstr>宋体</vt:lpstr>
      <vt:lpstr>Arial</vt:lpstr>
      <vt:lpstr>Calibri</vt:lpstr>
      <vt:lpstr>Courier</vt:lpstr>
      <vt:lpstr>Helvetica</vt:lpstr>
      <vt:lpstr>Times New Roman</vt:lpstr>
      <vt:lpstr>Wingdings</vt:lpstr>
      <vt:lpstr>Wingdings 3</vt:lpstr>
      <vt:lpstr>1_Default Design</vt:lpstr>
      <vt:lpstr>COMP 3500  Introduction to Operating Systems  OS Overview</vt:lpstr>
      <vt:lpstr>Four Components of a Computer System</vt:lpstr>
      <vt:lpstr>What is an operating system?</vt:lpstr>
      <vt:lpstr>Exercise 1(Plickers): Which one of the following item is NOT an operating system goal?</vt:lpstr>
      <vt:lpstr>Personal Computers vs. Supercomputers</vt:lpstr>
      <vt:lpstr>Exercise 2 (Plickers): Choose one item below that end users don’t want from operating systems</vt:lpstr>
      <vt:lpstr>Exercise 3 (Plickers): Choose one item below that is the least important objective of operating systems supporting batch-processing mainframes (i.e., supercomputers). </vt:lpstr>
      <vt:lpstr>What an operating systems does?</vt:lpstr>
      <vt:lpstr>System View: Operating System Definition</vt:lpstr>
      <vt:lpstr>Operating System Definition (Cont.)</vt:lpstr>
      <vt:lpstr>Computer System Organization</vt:lpstr>
      <vt:lpstr>Key Interfaces</vt:lpstr>
      <vt:lpstr>How do you startup a computer?</vt:lpstr>
      <vt:lpstr>Common Functions of Interrupts</vt:lpstr>
      <vt:lpstr>Explain the Interrupt Timeline A single process is doing output</vt:lpstr>
      <vt:lpstr>Evolution of Operating Systems</vt:lpstr>
      <vt:lpstr>Serial Processing</vt:lpstr>
      <vt:lpstr>Exercise 4: How to reduce the long system setup time of a serial processing system? (Please use one short sentence to describe your solution.)</vt:lpstr>
      <vt:lpstr>Simple Batch Systems</vt:lpstr>
      <vt:lpstr>Job Control Language (JCL)</vt:lpstr>
      <vt:lpstr>Exercise 5 (Plickers): Which statement about simple batch systems is correct? </vt:lpstr>
      <vt:lpstr>Multiprogramming</vt:lpstr>
      <vt:lpstr>Time-Sharing Systems</vt:lpstr>
      <vt:lpstr>Exercise 6: If there are n users actively requesting service at one time, each user will only see on the average 1/ n of the effective computer capacity, not counting OS overhead.   Why the response time on a time-sharing system can be similar to that on a dedicated computer?</vt:lpstr>
      <vt:lpstr>Summary</vt:lpstr>
    </vt:vector>
  </TitlesOfParts>
  <Company>New Mexico Tech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331 Computer Architecture</dc:title>
  <dc:creator>Xiao Qin</dc:creator>
  <cp:lastModifiedBy>Xiao Qin</cp:lastModifiedBy>
  <cp:revision>294</cp:revision>
  <dcterms:created xsi:type="dcterms:W3CDTF">2006-08-22T22:53:10Z</dcterms:created>
  <dcterms:modified xsi:type="dcterms:W3CDTF">2018-08-22T14:46:25Z</dcterms:modified>
</cp:coreProperties>
</file>